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16"/>
  </p:notesMasterIdLst>
  <p:sldIdLst>
    <p:sldId id="256" r:id="rId2"/>
    <p:sldId id="271" r:id="rId3"/>
    <p:sldId id="276" r:id="rId4"/>
    <p:sldId id="269" r:id="rId5"/>
    <p:sldId id="258" r:id="rId6"/>
    <p:sldId id="259" r:id="rId7"/>
    <p:sldId id="277" r:id="rId8"/>
    <p:sldId id="270" r:id="rId9"/>
    <p:sldId id="261" r:id="rId10"/>
    <p:sldId id="273" r:id="rId11"/>
    <p:sldId id="272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8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5" autoAdjust="0"/>
    <p:restoredTop sz="55327" autoAdjust="0"/>
  </p:normalViewPr>
  <p:slideViewPr>
    <p:cSldViewPr snapToGrid="0">
      <p:cViewPr varScale="1">
        <p:scale>
          <a:sx n="51" d="100"/>
          <a:sy n="51" d="100"/>
        </p:scale>
        <p:origin x="1908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2A74EF-920F-47A4-B620-8BF50AD2B1F1}" type="doc">
      <dgm:prSet loTypeId="urn:microsoft.com/office/officeart/2005/8/layout/vList3" loCatId="list" qsTypeId="urn:microsoft.com/office/officeart/2005/8/quickstyle/simple1" qsCatId="simple" csTypeId="urn:microsoft.com/office/officeart/2005/8/colors/accent3_1" csCatId="accent3" phldr="1"/>
      <dgm:spPr/>
    </dgm:pt>
    <dgm:pt modelId="{54A20C90-4B4C-4518-8B9D-E5A30B4FC753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solidFill>
          <a:schemeClr val="tx1">
            <a:lumMod val="95000"/>
          </a:schemeClr>
        </a:solidFill>
        <a:ln>
          <a:noFill/>
        </a:ln>
      </dgm:spPr>
      <dgm:t>
        <a:bodyPr/>
        <a:lstStyle/>
        <a:p>
          <a:r>
            <a:rPr lang="en-US" b="1" dirty="0"/>
            <a:t>Lauren Kiska</a:t>
          </a:r>
        </a:p>
      </dgm:t>
    </dgm:pt>
    <dgm:pt modelId="{3A590C88-E202-4BB1-B986-2D05DD0762B3}" type="parTrans" cxnId="{B805CF2F-1957-42C4-B502-F1220D9548C2}">
      <dgm:prSet/>
      <dgm:spPr/>
      <dgm:t>
        <a:bodyPr/>
        <a:lstStyle/>
        <a:p>
          <a:endParaRPr lang="en-US"/>
        </a:p>
      </dgm:t>
    </dgm:pt>
    <dgm:pt modelId="{7912B230-5B47-4A74-954F-475CF00BFBEC}" type="sibTrans" cxnId="{B805CF2F-1957-42C4-B502-F1220D9548C2}">
      <dgm:prSet/>
      <dgm:spPr/>
      <dgm:t>
        <a:bodyPr/>
        <a:lstStyle/>
        <a:p>
          <a:endParaRPr lang="en-US"/>
        </a:p>
      </dgm:t>
    </dgm:pt>
    <dgm:pt modelId="{F705CA18-4727-450E-89CA-E50849757BC5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solidFill>
          <a:schemeClr val="tx1">
            <a:lumMod val="95000"/>
          </a:schemeClr>
        </a:solidFill>
        <a:ln>
          <a:noFill/>
        </a:ln>
      </dgm:spPr>
      <dgm:t>
        <a:bodyPr/>
        <a:lstStyle/>
        <a:p>
          <a:r>
            <a:rPr lang="en-US" b="1" dirty="0"/>
            <a:t>Mechanical Engineering</a:t>
          </a:r>
        </a:p>
      </dgm:t>
    </dgm:pt>
    <dgm:pt modelId="{24148A5E-72C9-4C9A-9DAF-9910169F43B9}" type="parTrans" cxnId="{2E94A47C-49A9-484C-84FB-A572FF892BAC}">
      <dgm:prSet/>
      <dgm:spPr/>
      <dgm:t>
        <a:bodyPr/>
        <a:lstStyle/>
        <a:p>
          <a:endParaRPr lang="en-US"/>
        </a:p>
      </dgm:t>
    </dgm:pt>
    <dgm:pt modelId="{6A047943-AECC-4CF4-AEC1-B37BB46FC1C5}" type="sibTrans" cxnId="{2E94A47C-49A9-484C-84FB-A572FF892BAC}">
      <dgm:prSet/>
      <dgm:spPr/>
      <dgm:t>
        <a:bodyPr/>
        <a:lstStyle/>
        <a:p>
          <a:endParaRPr lang="en-US"/>
        </a:p>
      </dgm:t>
    </dgm:pt>
    <dgm:pt modelId="{B2B43F58-8DA9-48BE-9111-4CFBE4321D45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solidFill>
          <a:schemeClr val="tx1">
            <a:lumMod val="95000"/>
          </a:schemeClr>
        </a:solidFill>
        <a:ln>
          <a:noFill/>
        </a:ln>
      </dgm:spPr>
      <dgm:t>
        <a:bodyPr/>
        <a:lstStyle/>
        <a:p>
          <a:r>
            <a:rPr lang="en-US" b="1" dirty="0"/>
            <a:t>lnk160330@utdallas.edu</a:t>
          </a:r>
        </a:p>
      </dgm:t>
    </dgm:pt>
    <dgm:pt modelId="{DDDCD037-2AEF-4818-8BC5-EFE96EE4AC07}" type="parTrans" cxnId="{21B6A106-691F-42BE-A835-B99A326387CD}">
      <dgm:prSet/>
      <dgm:spPr/>
      <dgm:t>
        <a:bodyPr/>
        <a:lstStyle/>
        <a:p>
          <a:endParaRPr lang="en-US"/>
        </a:p>
      </dgm:t>
    </dgm:pt>
    <dgm:pt modelId="{80ED696A-430A-4EF4-992A-F7892EE22394}" type="sibTrans" cxnId="{21B6A106-691F-42BE-A835-B99A326387CD}">
      <dgm:prSet/>
      <dgm:spPr/>
      <dgm:t>
        <a:bodyPr/>
        <a:lstStyle/>
        <a:p>
          <a:endParaRPr lang="en-US"/>
        </a:p>
      </dgm:t>
    </dgm:pt>
    <dgm:pt modelId="{51AC3402-37D2-4EFF-99D2-CB3A8AFA1BE3}" type="pres">
      <dgm:prSet presAssocID="{9C2A74EF-920F-47A4-B620-8BF50AD2B1F1}" presName="linearFlow" presStyleCnt="0">
        <dgm:presLayoutVars>
          <dgm:dir/>
          <dgm:resizeHandles val="exact"/>
        </dgm:presLayoutVars>
      </dgm:prSet>
      <dgm:spPr/>
    </dgm:pt>
    <dgm:pt modelId="{FCA710D0-38CA-4D64-8250-FC6AE177ABD1}" type="pres">
      <dgm:prSet presAssocID="{54A20C90-4B4C-4518-8B9D-E5A30B4FC753}" presName="composite" presStyleCnt="0"/>
      <dgm:spPr/>
    </dgm:pt>
    <dgm:pt modelId="{1D5E189F-6254-4C5F-853B-B271D46B12EF}" type="pres">
      <dgm:prSet presAssocID="{54A20C90-4B4C-4518-8B9D-E5A30B4FC753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solidFill>
            <a:schemeClr val="accent3"/>
          </a:solidFill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1B904970-D20F-425E-9C8E-408F00DFF4F0}" type="pres">
      <dgm:prSet presAssocID="{54A20C90-4B4C-4518-8B9D-E5A30B4FC753}" presName="txShp" presStyleLbl="node1" presStyleIdx="0" presStyleCnt="3">
        <dgm:presLayoutVars>
          <dgm:bulletEnabled val="1"/>
        </dgm:presLayoutVars>
      </dgm:prSet>
      <dgm:spPr/>
    </dgm:pt>
    <dgm:pt modelId="{F5F7B771-E509-49F5-8523-7AA49305D015}" type="pres">
      <dgm:prSet presAssocID="{7912B230-5B47-4A74-954F-475CF00BFBEC}" presName="spacing" presStyleCnt="0"/>
      <dgm:spPr/>
    </dgm:pt>
    <dgm:pt modelId="{CE10DFDC-1977-4DA6-891E-C74BB6A19A6D}" type="pres">
      <dgm:prSet presAssocID="{F705CA18-4727-450E-89CA-E50849757BC5}" presName="composite" presStyleCnt="0"/>
      <dgm:spPr/>
    </dgm:pt>
    <dgm:pt modelId="{D2491A2D-7E26-45B2-ADD4-F4243CDAA3C0}" type="pres">
      <dgm:prSet presAssocID="{F705CA18-4727-450E-89CA-E50849757BC5}" presName="imgShp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aduation cap"/>
        </a:ext>
      </dgm:extLst>
    </dgm:pt>
    <dgm:pt modelId="{855AD9BE-8268-4D00-ABD7-6C80CF42A575}" type="pres">
      <dgm:prSet presAssocID="{F705CA18-4727-450E-89CA-E50849757BC5}" presName="txShp" presStyleLbl="node1" presStyleIdx="1" presStyleCnt="3">
        <dgm:presLayoutVars>
          <dgm:bulletEnabled val="1"/>
        </dgm:presLayoutVars>
      </dgm:prSet>
      <dgm:spPr/>
    </dgm:pt>
    <dgm:pt modelId="{0E2CBD19-4426-4784-A551-F0DA52411776}" type="pres">
      <dgm:prSet presAssocID="{6A047943-AECC-4CF4-AEC1-B37BB46FC1C5}" presName="spacing" presStyleCnt="0"/>
      <dgm:spPr/>
    </dgm:pt>
    <dgm:pt modelId="{61A36CD5-F9E9-4778-9815-DFFB4E5FEF98}" type="pres">
      <dgm:prSet presAssocID="{B2B43F58-8DA9-48BE-9111-4CFBE4321D45}" presName="composite" presStyleCnt="0"/>
      <dgm:spPr/>
    </dgm:pt>
    <dgm:pt modelId="{4401EB40-38CE-43F7-B45C-F58293A149FB}" type="pres">
      <dgm:prSet presAssocID="{B2B43F58-8DA9-48BE-9111-4CFBE4321D45}" presName="imgShp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58C2E0F5-FF7D-4785-A5DF-AB7EE0516063}" type="pres">
      <dgm:prSet presAssocID="{B2B43F58-8DA9-48BE-9111-4CFBE4321D45}" presName="txShp" presStyleLbl="node1" presStyleIdx="2" presStyleCnt="3">
        <dgm:presLayoutVars>
          <dgm:bulletEnabled val="1"/>
        </dgm:presLayoutVars>
      </dgm:prSet>
      <dgm:spPr/>
    </dgm:pt>
  </dgm:ptLst>
  <dgm:cxnLst>
    <dgm:cxn modelId="{5B7CAA03-DCB9-4F7D-A532-8DBF82D06F74}" type="presOf" srcId="{F705CA18-4727-450E-89CA-E50849757BC5}" destId="{855AD9BE-8268-4D00-ABD7-6C80CF42A575}" srcOrd="0" destOrd="0" presId="urn:microsoft.com/office/officeart/2005/8/layout/vList3"/>
    <dgm:cxn modelId="{21B6A106-691F-42BE-A835-B99A326387CD}" srcId="{9C2A74EF-920F-47A4-B620-8BF50AD2B1F1}" destId="{B2B43F58-8DA9-48BE-9111-4CFBE4321D45}" srcOrd="2" destOrd="0" parTransId="{DDDCD037-2AEF-4818-8BC5-EFE96EE4AC07}" sibTransId="{80ED696A-430A-4EF4-992A-F7892EE22394}"/>
    <dgm:cxn modelId="{DD29B917-A9B6-43BC-9118-73E9DF46F962}" type="presOf" srcId="{B2B43F58-8DA9-48BE-9111-4CFBE4321D45}" destId="{58C2E0F5-FF7D-4785-A5DF-AB7EE0516063}" srcOrd="0" destOrd="0" presId="urn:microsoft.com/office/officeart/2005/8/layout/vList3"/>
    <dgm:cxn modelId="{B805CF2F-1957-42C4-B502-F1220D9548C2}" srcId="{9C2A74EF-920F-47A4-B620-8BF50AD2B1F1}" destId="{54A20C90-4B4C-4518-8B9D-E5A30B4FC753}" srcOrd="0" destOrd="0" parTransId="{3A590C88-E202-4BB1-B986-2D05DD0762B3}" sibTransId="{7912B230-5B47-4A74-954F-475CF00BFBEC}"/>
    <dgm:cxn modelId="{6B268939-EF51-4EFC-A25D-6374F29E4713}" type="presOf" srcId="{54A20C90-4B4C-4518-8B9D-E5A30B4FC753}" destId="{1B904970-D20F-425E-9C8E-408F00DFF4F0}" srcOrd="0" destOrd="0" presId="urn:microsoft.com/office/officeart/2005/8/layout/vList3"/>
    <dgm:cxn modelId="{2E94A47C-49A9-484C-84FB-A572FF892BAC}" srcId="{9C2A74EF-920F-47A4-B620-8BF50AD2B1F1}" destId="{F705CA18-4727-450E-89CA-E50849757BC5}" srcOrd="1" destOrd="0" parTransId="{24148A5E-72C9-4C9A-9DAF-9910169F43B9}" sibTransId="{6A047943-AECC-4CF4-AEC1-B37BB46FC1C5}"/>
    <dgm:cxn modelId="{771B74B9-833A-4D45-A765-FC92B338983E}" type="presOf" srcId="{9C2A74EF-920F-47A4-B620-8BF50AD2B1F1}" destId="{51AC3402-37D2-4EFF-99D2-CB3A8AFA1BE3}" srcOrd="0" destOrd="0" presId="urn:microsoft.com/office/officeart/2005/8/layout/vList3"/>
    <dgm:cxn modelId="{AB9F2CBC-434B-49D7-B9EF-C1436266B549}" type="presParOf" srcId="{51AC3402-37D2-4EFF-99D2-CB3A8AFA1BE3}" destId="{FCA710D0-38CA-4D64-8250-FC6AE177ABD1}" srcOrd="0" destOrd="0" presId="urn:microsoft.com/office/officeart/2005/8/layout/vList3"/>
    <dgm:cxn modelId="{F843A55E-45CB-4C67-8BC2-4D6725075942}" type="presParOf" srcId="{FCA710D0-38CA-4D64-8250-FC6AE177ABD1}" destId="{1D5E189F-6254-4C5F-853B-B271D46B12EF}" srcOrd="0" destOrd="0" presId="urn:microsoft.com/office/officeart/2005/8/layout/vList3"/>
    <dgm:cxn modelId="{0581EDDD-DFDA-4677-8599-FF87803D5659}" type="presParOf" srcId="{FCA710D0-38CA-4D64-8250-FC6AE177ABD1}" destId="{1B904970-D20F-425E-9C8E-408F00DFF4F0}" srcOrd="1" destOrd="0" presId="urn:microsoft.com/office/officeart/2005/8/layout/vList3"/>
    <dgm:cxn modelId="{4A5BEA21-77B0-422E-B36B-0CD0FB423442}" type="presParOf" srcId="{51AC3402-37D2-4EFF-99D2-CB3A8AFA1BE3}" destId="{F5F7B771-E509-49F5-8523-7AA49305D015}" srcOrd="1" destOrd="0" presId="urn:microsoft.com/office/officeart/2005/8/layout/vList3"/>
    <dgm:cxn modelId="{90E6E66C-F4FE-48DD-A95C-9A4214F1C8C9}" type="presParOf" srcId="{51AC3402-37D2-4EFF-99D2-CB3A8AFA1BE3}" destId="{CE10DFDC-1977-4DA6-891E-C74BB6A19A6D}" srcOrd="2" destOrd="0" presId="urn:microsoft.com/office/officeart/2005/8/layout/vList3"/>
    <dgm:cxn modelId="{035B6D0D-B1F9-4533-BB33-D1CBE22EE507}" type="presParOf" srcId="{CE10DFDC-1977-4DA6-891E-C74BB6A19A6D}" destId="{D2491A2D-7E26-45B2-ADD4-F4243CDAA3C0}" srcOrd="0" destOrd="0" presId="urn:microsoft.com/office/officeart/2005/8/layout/vList3"/>
    <dgm:cxn modelId="{7AE985B4-B114-43E3-89CB-A48BAD906A9B}" type="presParOf" srcId="{CE10DFDC-1977-4DA6-891E-C74BB6A19A6D}" destId="{855AD9BE-8268-4D00-ABD7-6C80CF42A575}" srcOrd="1" destOrd="0" presId="urn:microsoft.com/office/officeart/2005/8/layout/vList3"/>
    <dgm:cxn modelId="{9ED29685-96EB-425F-B8C6-E7028420BA06}" type="presParOf" srcId="{51AC3402-37D2-4EFF-99D2-CB3A8AFA1BE3}" destId="{0E2CBD19-4426-4784-A551-F0DA52411776}" srcOrd="3" destOrd="0" presId="urn:microsoft.com/office/officeart/2005/8/layout/vList3"/>
    <dgm:cxn modelId="{39116D01-9837-4B3B-B437-32E1F8299A26}" type="presParOf" srcId="{51AC3402-37D2-4EFF-99D2-CB3A8AFA1BE3}" destId="{61A36CD5-F9E9-4778-9815-DFFB4E5FEF98}" srcOrd="4" destOrd="0" presId="urn:microsoft.com/office/officeart/2005/8/layout/vList3"/>
    <dgm:cxn modelId="{26B21CDE-D92A-4254-AD75-18FAD8137178}" type="presParOf" srcId="{61A36CD5-F9E9-4778-9815-DFFB4E5FEF98}" destId="{4401EB40-38CE-43F7-B45C-F58293A149FB}" srcOrd="0" destOrd="0" presId="urn:microsoft.com/office/officeart/2005/8/layout/vList3"/>
    <dgm:cxn modelId="{2ABEC994-E664-4264-9BFC-60441B03D802}" type="presParOf" srcId="{61A36CD5-F9E9-4778-9815-DFFB4E5FEF98}" destId="{58C2E0F5-FF7D-4785-A5DF-AB7EE051606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904970-D20F-425E-9C8E-408F00DFF4F0}">
      <dsp:nvSpPr>
        <dsp:cNvPr id="0" name=""/>
        <dsp:cNvSpPr/>
      </dsp:nvSpPr>
      <dsp:spPr>
        <a:xfrm rot="10800000">
          <a:off x="1573749" y="617"/>
          <a:ext cx="5315035" cy="940000"/>
        </a:xfrm>
        <a:prstGeom prst="homePlate">
          <a:avLst/>
        </a:prstGeom>
        <a:solidFill>
          <a:schemeClr val="tx1">
            <a:lumMod val="95000"/>
          </a:schemeClr>
        </a:solidFill>
        <a:ln>
          <a:noFill/>
        </a:ln>
        <a:effectLst>
          <a:innerShdw blurRad="63500" dist="25400" dir="13500000">
            <a:srgbClr val="000000">
              <a:alpha val="75000"/>
            </a:srgbClr>
          </a:inn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14514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Lauren Kiska</a:t>
          </a:r>
        </a:p>
      </dsp:txBody>
      <dsp:txXfrm rot="10800000">
        <a:off x="1808749" y="617"/>
        <a:ext cx="5080035" cy="940000"/>
      </dsp:txXfrm>
    </dsp:sp>
    <dsp:sp modelId="{1D5E189F-6254-4C5F-853B-B271D46B12EF}">
      <dsp:nvSpPr>
        <dsp:cNvPr id="0" name=""/>
        <dsp:cNvSpPr/>
      </dsp:nvSpPr>
      <dsp:spPr>
        <a:xfrm>
          <a:off x="1103749" y="617"/>
          <a:ext cx="940000" cy="94000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5AD9BE-8268-4D00-ABD7-6C80CF42A575}">
      <dsp:nvSpPr>
        <dsp:cNvPr id="0" name=""/>
        <dsp:cNvSpPr/>
      </dsp:nvSpPr>
      <dsp:spPr>
        <a:xfrm rot="10800000">
          <a:off x="1573749" y="1221216"/>
          <a:ext cx="5315035" cy="940000"/>
        </a:xfrm>
        <a:prstGeom prst="homePlate">
          <a:avLst/>
        </a:prstGeom>
        <a:solidFill>
          <a:schemeClr val="tx1">
            <a:lumMod val="95000"/>
          </a:schemeClr>
        </a:solidFill>
        <a:ln>
          <a:noFill/>
        </a:ln>
        <a:effectLst>
          <a:innerShdw blurRad="63500" dist="25400" dir="13500000">
            <a:srgbClr val="000000">
              <a:alpha val="75000"/>
            </a:srgbClr>
          </a:inn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14514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Mechanical Engineering</a:t>
          </a:r>
        </a:p>
      </dsp:txBody>
      <dsp:txXfrm rot="10800000">
        <a:off x="1808749" y="1221216"/>
        <a:ext cx="5080035" cy="940000"/>
      </dsp:txXfrm>
    </dsp:sp>
    <dsp:sp modelId="{D2491A2D-7E26-45B2-ADD4-F4243CDAA3C0}">
      <dsp:nvSpPr>
        <dsp:cNvPr id="0" name=""/>
        <dsp:cNvSpPr/>
      </dsp:nvSpPr>
      <dsp:spPr>
        <a:xfrm>
          <a:off x="1103749" y="1221216"/>
          <a:ext cx="940000" cy="94000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C2E0F5-FF7D-4785-A5DF-AB7EE0516063}">
      <dsp:nvSpPr>
        <dsp:cNvPr id="0" name=""/>
        <dsp:cNvSpPr/>
      </dsp:nvSpPr>
      <dsp:spPr>
        <a:xfrm rot="10800000">
          <a:off x="1573749" y="2441814"/>
          <a:ext cx="5315035" cy="940000"/>
        </a:xfrm>
        <a:prstGeom prst="homePlate">
          <a:avLst/>
        </a:prstGeom>
        <a:solidFill>
          <a:schemeClr val="tx1">
            <a:lumMod val="95000"/>
          </a:schemeClr>
        </a:solidFill>
        <a:ln>
          <a:noFill/>
        </a:ln>
        <a:effectLst>
          <a:innerShdw blurRad="63500" dist="25400" dir="13500000">
            <a:srgbClr val="000000">
              <a:alpha val="75000"/>
            </a:srgbClr>
          </a:inn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14514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lnk160330@utdallas.edu</a:t>
          </a:r>
        </a:p>
      </dsp:txBody>
      <dsp:txXfrm rot="10800000">
        <a:off x="1808749" y="2441814"/>
        <a:ext cx="5080035" cy="940000"/>
      </dsp:txXfrm>
    </dsp:sp>
    <dsp:sp modelId="{4401EB40-38CE-43F7-B45C-F58293A149FB}">
      <dsp:nvSpPr>
        <dsp:cNvPr id="0" name=""/>
        <dsp:cNvSpPr/>
      </dsp:nvSpPr>
      <dsp:spPr>
        <a:xfrm>
          <a:off x="1103749" y="2441814"/>
          <a:ext cx="940000" cy="940000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143499-DDF1-4E45-A4AA-C611BE3FEE90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7815-A251-4EC0-9846-3935D194E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00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7815-A251-4EC0-9846-3935D194EF7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925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graphene nanolayers are made and how graphene is modified in order to have more desirable properties (e.g. nickel doping)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7815-A251-4EC0-9846-3935D194EF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87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TMDs are deposited onto a substrate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7815-A251-4EC0-9846-3935D194EF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51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TMDs recommended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7815-A251-4EC0-9846-3935D194EF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908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Applications include resistors, transistors, capacitors, op-amps, diodes, and 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7815-A251-4EC0-9846-3935D194EF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39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structure of a typical Transition Metal Dichalcogenide (TMD) material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7815-A251-4EC0-9846-3935D194EF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071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compare two atomically thin semiconducting materials: graphene and TMDs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7815-A251-4EC0-9846-3935D194EF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086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possible TMD combinations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7815-A251-4EC0-9846-3935D194EF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436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Market trends for semiconductors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7815-A251-4EC0-9846-3935D194EF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95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Requirements for an atomically thin semiconductor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7815-A251-4EC0-9846-3935D194EF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67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Demonstration of a band gap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No band gap = constant conduction (conductor)</a:t>
            </a:r>
          </a:p>
          <a:p>
            <a:r>
              <a:rPr lang="en-US" dirty="0"/>
              <a:t>Sufficiently small band gap = induced conduction (semiconductor)</a:t>
            </a:r>
          </a:p>
          <a:p>
            <a:r>
              <a:rPr lang="en-US" dirty="0"/>
              <a:t>Large band gap = no conduction (insulator)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7815-A251-4EC0-9846-3935D194EF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3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issues that atomically thin TMD’s avoid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7815-A251-4EC0-9846-3935D194EF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018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89CDE-BE3E-4244-A1E7-5D9A6E817456}" type="datetimeFigureOut">
              <a:rPr lang="en-US" smtClean="0"/>
              <a:t>12/13/2020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11D8-82CA-4300-8A93-ED63EC5EA7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155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89CDE-BE3E-4244-A1E7-5D9A6E817456}" type="datetimeFigureOut">
              <a:rPr lang="en-US" smtClean="0"/>
              <a:t>12/13/2020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11D8-82CA-4300-8A93-ED63EC5EA7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783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89CDE-BE3E-4244-A1E7-5D9A6E817456}" type="datetimeFigureOut">
              <a:rPr lang="en-US" smtClean="0"/>
              <a:t>12/13/2020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11D8-82CA-4300-8A93-ED63EC5EA7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048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89CDE-BE3E-4244-A1E7-5D9A6E817456}" type="datetimeFigureOut">
              <a:rPr lang="en-US" smtClean="0"/>
              <a:t>12/13/2020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11D8-82CA-4300-8A93-ED63EC5EA7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4447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89CDE-BE3E-4244-A1E7-5D9A6E817456}" type="datetimeFigureOut">
              <a:rPr lang="en-US" smtClean="0"/>
              <a:t>12/13/2020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11D8-82CA-4300-8A93-ED63EC5EA7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477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89CDE-BE3E-4244-A1E7-5D9A6E817456}" type="datetimeFigureOut">
              <a:rPr lang="en-US" smtClean="0"/>
              <a:t>12/13/2020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11D8-82CA-4300-8A93-ED63EC5EA7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14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89CDE-BE3E-4244-A1E7-5D9A6E817456}" type="datetimeFigureOut">
              <a:rPr lang="en-US" smtClean="0"/>
              <a:t>12/13/2020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11D8-82CA-4300-8A93-ED63EC5EA7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44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89CDE-BE3E-4244-A1E7-5D9A6E817456}" type="datetimeFigureOut">
              <a:rPr lang="en-US" smtClean="0"/>
              <a:t>12/13/2020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11D8-82CA-4300-8A93-ED63EC5EA7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187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89CDE-BE3E-4244-A1E7-5D9A6E817456}" type="datetimeFigureOut">
              <a:rPr lang="en-US" smtClean="0"/>
              <a:t>12/13/2020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11D8-82CA-4300-8A93-ED63EC5EA7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040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89CDE-BE3E-4244-A1E7-5D9A6E817456}" type="datetimeFigureOut">
              <a:rPr lang="en-US" smtClean="0"/>
              <a:t>12/13/2020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11D8-82CA-4300-8A93-ED63EC5EA7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077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89CDE-BE3E-4244-A1E7-5D9A6E817456}" type="datetimeFigureOut">
              <a:rPr lang="en-US" smtClean="0"/>
              <a:t>12/13/2020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11D8-82CA-4300-8A93-ED63EC5EA7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253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89CDE-BE3E-4244-A1E7-5D9A6E817456}" type="datetimeFigureOut">
              <a:rPr lang="en-US" smtClean="0"/>
              <a:t>12/13/2020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11D8-82CA-4300-8A93-ED63EC5EA7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57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89CDE-BE3E-4244-A1E7-5D9A6E817456}" type="datetimeFigureOut">
              <a:rPr lang="en-US" smtClean="0"/>
              <a:t>12/13/2020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11D8-82CA-4300-8A93-ED63EC5EA7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788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38B89CDE-BE3E-4244-A1E7-5D9A6E817456}" type="datetimeFigureOut">
              <a:rPr lang="en-US" smtClean="0"/>
              <a:t>12/13/2020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318111D8-82CA-4300-8A93-ED63EC5EA7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392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38B89CDE-BE3E-4244-A1E7-5D9A6E817456}" type="datetimeFigureOut">
              <a:rPr lang="en-US" smtClean="0"/>
              <a:t>12/13/2020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318111D8-82CA-4300-8A93-ED63EC5EA7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115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F9DA891-4C8C-4679-97A9-F46610536ACC}"/>
              </a:ext>
            </a:extLst>
          </p:cNvPr>
          <p:cNvSpPr/>
          <p:nvPr/>
        </p:nvSpPr>
        <p:spPr>
          <a:xfrm>
            <a:off x="958850" y="893241"/>
            <a:ext cx="10274300" cy="33401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53D73C-4E92-47AE-9E3F-FA9E51D29D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133" y="1380068"/>
            <a:ext cx="9973734" cy="1799692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The Future of Semiconducting Materials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67AD03-676C-4C73-A132-64C412710904}"/>
              </a:ext>
            </a:extLst>
          </p:cNvPr>
          <p:cNvSpPr txBox="1"/>
          <p:nvPr/>
        </p:nvSpPr>
        <p:spPr>
          <a:xfrm>
            <a:off x="958850" y="5703149"/>
            <a:ext cx="6083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Lauren Kiska</a:t>
            </a:r>
          </a:p>
        </p:txBody>
      </p:sp>
    </p:spTree>
    <p:extLst>
      <p:ext uri="{BB962C8B-B14F-4D97-AF65-F5344CB8AC3E}">
        <p14:creationId xmlns:p14="http://schemas.microsoft.com/office/powerpoint/2010/main" val="3713338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199722A-7A21-462B-8D3F-4A1BC730FF3A}"/>
              </a:ext>
            </a:extLst>
          </p:cNvPr>
          <p:cNvSpPr/>
          <p:nvPr/>
        </p:nvSpPr>
        <p:spPr>
          <a:xfrm>
            <a:off x="604309" y="2401846"/>
            <a:ext cx="5757333" cy="407246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3C1200-4F5D-42BA-A619-A75C165E8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933" y="383688"/>
            <a:ext cx="10571998" cy="970450"/>
          </a:xfrm>
        </p:spPr>
        <p:txBody>
          <a:bodyPr/>
          <a:lstStyle/>
          <a:p>
            <a:r>
              <a:rPr lang="en-US" dirty="0"/>
              <a:t>Mechanical Exfoliation</a:t>
            </a:r>
          </a:p>
        </p:txBody>
      </p:sp>
      <p:pic>
        <p:nvPicPr>
          <p:cNvPr id="5" name="Picture 4" descr="A close up of a computer&#10;&#10;Description automatically generated">
            <a:extLst>
              <a:ext uri="{FF2B5EF4-FFF2-40B4-BE49-F238E27FC236}">
                <a16:creationId xmlns:a16="http://schemas.microsoft.com/office/drawing/2014/main" id="{DA5EE748-83E7-4714-941E-72B19EE55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750" y="2911211"/>
            <a:ext cx="4762500" cy="3524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5BFBFB-1594-4F82-A360-10F5762C215A}"/>
              </a:ext>
            </a:extLst>
          </p:cNvPr>
          <p:cNvSpPr txBox="1"/>
          <p:nvPr/>
        </p:nvSpPr>
        <p:spPr>
          <a:xfrm>
            <a:off x="8339666" y="6527171"/>
            <a:ext cx="3467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graphene.ac.rs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F41F731-2AA9-48B4-A7D9-191311643AFD}"/>
              </a:ext>
            </a:extLst>
          </p:cNvPr>
          <p:cNvSpPr/>
          <p:nvPr/>
        </p:nvSpPr>
        <p:spPr>
          <a:xfrm>
            <a:off x="7133166" y="1421771"/>
            <a:ext cx="4423833" cy="51054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3DCC9B-02CB-4F82-8BFD-C7432BED4D9D}"/>
              </a:ext>
            </a:extLst>
          </p:cNvPr>
          <p:cNvSpPr/>
          <p:nvPr/>
        </p:nvSpPr>
        <p:spPr>
          <a:xfrm>
            <a:off x="8096250" y="3187071"/>
            <a:ext cx="2497666" cy="41126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95000"/>
                  </a:schemeClr>
                </a:solidFill>
              </a:rPr>
              <a:t>substrate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F15485-EBB5-4D14-8371-61A99017F61C}"/>
              </a:ext>
            </a:extLst>
          </p:cNvPr>
          <p:cNvSpPr/>
          <p:nvPr/>
        </p:nvSpPr>
        <p:spPr>
          <a:xfrm>
            <a:off x="8096250" y="3098801"/>
            <a:ext cx="2497666" cy="9112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4FA9FECB-9D05-42FB-BCB1-29CAB759F901}"/>
              </a:ext>
            </a:extLst>
          </p:cNvPr>
          <p:cNvSpPr/>
          <p:nvPr/>
        </p:nvSpPr>
        <p:spPr>
          <a:xfrm>
            <a:off x="8826499" y="1985433"/>
            <a:ext cx="152400" cy="160867"/>
          </a:xfrm>
          <a:prstGeom prst="flowChartConnector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E79E4F86-AE8C-480D-8493-C47904D23ADE}"/>
              </a:ext>
            </a:extLst>
          </p:cNvPr>
          <p:cNvSpPr/>
          <p:nvPr/>
        </p:nvSpPr>
        <p:spPr>
          <a:xfrm>
            <a:off x="8695267" y="2459566"/>
            <a:ext cx="152400" cy="160867"/>
          </a:xfrm>
          <a:prstGeom prst="flowChartConnector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2C809FAC-92DB-4DDB-86C3-176BA9BE43AD}"/>
              </a:ext>
            </a:extLst>
          </p:cNvPr>
          <p:cNvSpPr/>
          <p:nvPr/>
        </p:nvSpPr>
        <p:spPr>
          <a:xfrm>
            <a:off x="9059335" y="2277534"/>
            <a:ext cx="152400" cy="160867"/>
          </a:xfrm>
          <a:prstGeom prst="flowChartConnector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35AC0036-F2AD-4F71-80E8-AA9D77A0FAE8}"/>
              </a:ext>
            </a:extLst>
          </p:cNvPr>
          <p:cNvSpPr/>
          <p:nvPr/>
        </p:nvSpPr>
        <p:spPr>
          <a:xfrm>
            <a:off x="9224434" y="2566987"/>
            <a:ext cx="152400" cy="160867"/>
          </a:xfrm>
          <a:prstGeom prst="flowChartConnector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25DA6A02-915C-4C12-91C5-B643E6A7A12B}"/>
              </a:ext>
            </a:extLst>
          </p:cNvPr>
          <p:cNvSpPr/>
          <p:nvPr/>
        </p:nvSpPr>
        <p:spPr>
          <a:xfrm>
            <a:off x="8885767" y="2740554"/>
            <a:ext cx="152400" cy="160867"/>
          </a:xfrm>
          <a:prstGeom prst="flowChartConnector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EF41644C-88A6-4FCB-8DD3-9704630DFEC7}"/>
              </a:ext>
            </a:extLst>
          </p:cNvPr>
          <p:cNvSpPr/>
          <p:nvPr/>
        </p:nvSpPr>
        <p:spPr>
          <a:xfrm>
            <a:off x="9156701" y="1818747"/>
            <a:ext cx="152400" cy="160867"/>
          </a:xfrm>
          <a:prstGeom prst="flowChartConnector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91F82BD8-F1A4-4301-9ED3-4699091BBC53}"/>
              </a:ext>
            </a:extLst>
          </p:cNvPr>
          <p:cNvSpPr/>
          <p:nvPr/>
        </p:nvSpPr>
        <p:spPr>
          <a:xfrm>
            <a:off x="9520767" y="2820987"/>
            <a:ext cx="152400" cy="160867"/>
          </a:xfrm>
          <a:prstGeom prst="flowChartConnector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D432FEF-83BA-4A2C-9E55-BEF3D3387F80}"/>
              </a:ext>
            </a:extLst>
          </p:cNvPr>
          <p:cNvSpPr/>
          <p:nvPr/>
        </p:nvSpPr>
        <p:spPr>
          <a:xfrm>
            <a:off x="8458200" y="2796911"/>
            <a:ext cx="152400" cy="160867"/>
          </a:xfrm>
          <a:prstGeom prst="flowChartConnector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96A6171-C080-404E-95AC-22197EF88F69}"/>
              </a:ext>
            </a:extLst>
          </p:cNvPr>
          <p:cNvSpPr/>
          <p:nvPr/>
        </p:nvSpPr>
        <p:spPr>
          <a:xfrm>
            <a:off x="9444567" y="2141539"/>
            <a:ext cx="152400" cy="160867"/>
          </a:xfrm>
          <a:prstGeom prst="flowChartConnector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8F3A04E4-ADBE-403D-BCE9-AF447E7E9E3A}"/>
              </a:ext>
            </a:extLst>
          </p:cNvPr>
          <p:cNvSpPr/>
          <p:nvPr/>
        </p:nvSpPr>
        <p:spPr>
          <a:xfrm>
            <a:off x="9753601" y="2459565"/>
            <a:ext cx="152400" cy="160867"/>
          </a:xfrm>
          <a:prstGeom prst="flowChartConnector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FB6A0C6C-C23B-4A61-9A4F-56A06130C153}"/>
              </a:ext>
            </a:extLst>
          </p:cNvPr>
          <p:cNvSpPr/>
          <p:nvPr/>
        </p:nvSpPr>
        <p:spPr>
          <a:xfrm>
            <a:off x="9952568" y="2750344"/>
            <a:ext cx="152400" cy="160867"/>
          </a:xfrm>
          <a:prstGeom prst="flowChartConnector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7F0D4A3-E23D-4E76-8082-8D93FB18DD5E}"/>
              </a:ext>
            </a:extLst>
          </p:cNvPr>
          <p:cNvCxnSpPr/>
          <p:nvPr/>
        </p:nvCxnSpPr>
        <p:spPr>
          <a:xfrm flipH="1">
            <a:off x="9673167" y="2141539"/>
            <a:ext cx="516466" cy="804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611B020-6B1A-49D9-B5DE-F56787DD4DB7}"/>
              </a:ext>
            </a:extLst>
          </p:cNvPr>
          <p:cNvCxnSpPr>
            <a:cxnSpLocks/>
          </p:cNvCxnSpPr>
          <p:nvPr/>
        </p:nvCxnSpPr>
        <p:spPr>
          <a:xfrm flipH="1">
            <a:off x="9931400" y="2140164"/>
            <a:ext cx="258233" cy="309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219D155-86CE-4C16-9B2A-AFE98FF85474}"/>
              </a:ext>
            </a:extLst>
          </p:cNvPr>
          <p:cNvCxnSpPr>
            <a:cxnSpLocks/>
          </p:cNvCxnSpPr>
          <p:nvPr/>
        </p:nvCxnSpPr>
        <p:spPr>
          <a:xfrm>
            <a:off x="7793567" y="3140132"/>
            <a:ext cx="26246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640161C-063F-4160-99F4-C80B320F90F3}"/>
              </a:ext>
            </a:extLst>
          </p:cNvPr>
          <p:cNvSpPr txBox="1"/>
          <p:nvPr/>
        </p:nvSpPr>
        <p:spPr>
          <a:xfrm>
            <a:off x="7266520" y="3696837"/>
            <a:ext cx="1854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graphene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672B5BE-0CC9-4C58-A353-295CC8D628CA}"/>
              </a:ext>
            </a:extLst>
          </p:cNvPr>
          <p:cNvCxnSpPr>
            <a:cxnSpLocks/>
          </p:cNvCxnSpPr>
          <p:nvPr/>
        </p:nvCxnSpPr>
        <p:spPr>
          <a:xfrm>
            <a:off x="7793567" y="3140132"/>
            <a:ext cx="0" cy="6294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0852293-B110-4BC7-9D3B-BE4472DC64C3}"/>
              </a:ext>
            </a:extLst>
          </p:cNvPr>
          <p:cNvSpPr txBox="1"/>
          <p:nvPr/>
        </p:nvSpPr>
        <p:spPr>
          <a:xfrm>
            <a:off x="10316636" y="2005375"/>
            <a:ext cx="745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Ni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9FFA52E-6EBB-4BD0-9DAC-32F2091B23A5}"/>
              </a:ext>
            </a:extLst>
          </p:cNvPr>
          <p:cNvSpPr/>
          <p:nvPr/>
        </p:nvSpPr>
        <p:spPr>
          <a:xfrm>
            <a:off x="8096249" y="5663021"/>
            <a:ext cx="2497666" cy="41126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95000"/>
                  </a:schemeClr>
                </a:solidFill>
              </a:rPr>
              <a:t>substrate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62F2DF1-2EE0-4F4A-BD85-B0940AE67995}"/>
              </a:ext>
            </a:extLst>
          </p:cNvPr>
          <p:cNvSpPr/>
          <p:nvPr/>
        </p:nvSpPr>
        <p:spPr>
          <a:xfrm>
            <a:off x="8096249" y="5574751"/>
            <a:ext cx="2497666" cy="9112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954736F-6DAD-4013-AD10-D22C5BAD4C0D}"/>
              </a:ext>
            </a:extLst>
          </p:cNvPr>
          <p:cNvSpPr/>
          <p:nvPr/>
        </p:nvSpPr>
        <p:spPr>
          <a:xfrm>
            <a:off x="8096249" y="5049639"/>
            <a:ext cx="2497666" cy="5253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95000"/>
                  </a:schemeClr>
                </a:solidFill>
              </a:rPr>
              <a:t>Ni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AB9A7DC-FF92-408F-9E77-8C07D4CA06FE}"/>
              </a:ext>
            </a:extLst>
          </p:cNvPr>
          <p:cNvCxnSpPr>
            <a:cxnSpLocks/>
          </p:cNvCxnSpPr>
          <p:nvPr/>
        </p:nvCxnSpPr>
        <p:spPr>
          <a:xfrm>
            <a:off x="7793567" y="5625099"/>
            <a:ext cx="26246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3F24D87-3008-4C7D-ABDB-DCF79925AF0F}"/>
              </a:ext>
            </a:extLst>
          </p:cNvPr>
          <p:cNvCxnSpPr>
            <a:cxnSpLocks/>
          </p:cNvCxnSpPr>
          <p:nvPr/>
        </p:nvCxnSpPr>
        <p:spPr>
          <a:xfrm flipH="1" flipV="1">
            <a:off x="7793567" y="4158502"/>
            <a:ext cx="1" cy="146659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Arrow: Striped Right 46">
            <a:extLst>
              <a:ext uri="{FF2B5EF4-FFF2-40B4-BE49-F238E27FC236}">
                <a16:creationId xmlns:a16="http://schemas.microsoft.com/office/drawing/2014/main" id="{E714499E-825E-44A5-A110-99CB082EF640}"/>
              </a:ext>
            </a:extLst>
          </p:cNvPr>
          <p:cNvSpPr/>
          <p:nvPr/>
        </p:nvSpPr>
        <p:spPr>
          <a:xfrm rot="5400000">
            <a:off x="8840025" y="4006853"/>
            <a:ext cx="1073151" cy="634532"/>
          </a:xfrm>
          <a:prstGeom prst="stripedRightArrow">
            <a:avLst>
              <a:gd name="adj1" fmla="val 51335"/>
              <a:gd name="adj2" fmla="val 50000"/>
            </a:avLst>
          </a:prstGeom>
          <a:solidFill>
            <a:schemeClr val="accent6">
              <a:alpha val="6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031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D9E1B-C1AC-452E-AF94-8E03B4F21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165" y="383689"/>
            <a:ext cx="10571998" cy="970450"/>
          </a:xfrm>
        </p:spPr>
        <p:txBody>
          <a:bodyPr/>
          <a:lstStyle/>
          <a:p>
            <a:r>
              <a:rPr lang="en-US" dirty="0"/>
              <a:t>Molecular Beam Epitaxy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450F07C-1480-4819-A0CE-8D16C161F5E9}"/>
              </a:ext>
            </a:extLst>
          </p:cNvPr>
          <p:cNvSpPr/>
          <p:nvPr/>
        </p:nvSpPr>
        <p:spPr>
          <a:xfrm>
            <a:off x="272365" y="2595032"/>
            <a:ext cx="6488268" cy="378036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16BAB4-0622-4CC7-8519-422614761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08" y="3201041"/>
            <a:ext cx="5573761" cy="2568348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26B1AE-B2D0-4AB0-B8FA-1FF04921E107}"/>
              </a:ext>
            </a:extLst>
          </p:cNvPr>
          <p:cNvSpPr txBox="1"/>
          <p:nvPr/>
        </p:nvSpPr>
        <p:spPr>
          <a:xfrm>
            <a:off x="8339666" y="6527171"/>
            <a:ext cx="3467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utdallas.edu</a:t>
            </a:r>
          </a:p>
        </p:txBody>
      </p:sp>
      <p:sp>
        <p:nvSpPr>
          <p:cNvPr id="7" name="Teardrop 6">
            <a:extLst>
              <a:ext uri="{FF2B5EF4-FFF2-40B4-BE49-F238E27FC236}">
                <a16:creationId xmlns:a16="http://schemas.microsoft.com/office/drawing/2014/main" id="{C25D7152-97B0-4723-80F2-C9C7B2ACE362}"/>
              </a:ext>
            </a:extLst>
          </p:cNvPr>
          <p:cNvSpPr/>
          <p:nvPr/>
        </p:nvSpPr>
        <p:spPr>
          <a:xfrm rot="11243734">
            <a:off x="7265723" y="542194"/>
            <a:ext cx="4301705" cy="4027942"/>
          </a:xfrm>
          <a:prstGeom prst="teardrop">
            <a:avLst>
              <a:gd name="adj" fmla="val 100308"/>
            </a:avLst>
          </a:prstGeom>
          <a:solidFill>
            <a:schemeClr val="tx2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BA298A-8624-4DD3-8D48-35C4FE994F2E}"/>
              </a:ext>
            </a:extLst>
          </p:cNvPr>
          <p:cNvSpPr/>
          <p:nvPr/>
        </p:nvSpPr>
        <p:spPr>
          <a:xfrm>
            <a:off x="8377767" y="1275788"/>
            <a:ext cx="2019301" cy="30907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95000"/>
                  </a:schemeClr>
                </a:solidFill>
              </a:rPr>
              <a:t>substrate</a:t>
            </a: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0771E12B-2019-4762-8F36-A11EA7993FA6}"/>
              </a:ext>
            </a:extLst>
          </p:cNvPr>
          <p:cNvSpPr/>
          <p:nvPr/>
        </p:nvSpPr>
        <p:spPr>
          <a:xfrm rot="5400000">
            <a:off x="8526083" y="1542374"/>
            <a:ext cx="1722665" cy="1807633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Top Corners Snipped 14">
            <a:extLst>
              <a:ext uri="{FF2B5EF4-FFF2-40B4-BE49-F238E27FC236}">
                <a16:creationId xmlns:a16="http://schemas.microsoft.com/office/drawing/2014/main" id="{DA4BAB08-377B-4C47-B758-ADA82F6FF42F}"/>
              </a:ext>
            </a:extLst>
          </p:cNvPr>
          <p:cNvSpPr/>
          <p:nvPr/>
        </p:nvSpPr>
        <p:spPr>
          <a:xfrm rot="12986119">
            <a:off x="8123677" y="3009911"/>
            <a:ext cx="461433" cy="787400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09A1F4C1-27F1-418A-A2D9-032F149D7F97}"/>
              </a:ext>
            </a:extLst>
          </p:cNvPr>
          <p:cNvSpPr/>
          <p:nvPr/>
        </p:nvSpPr>
        <p:spPr>
          <a:xfrm rot="10800000">
            <a:off x="8483599" y="1584857"/>
            <a:ext cx="1807634" cy="1722660"/>
          </a:xfrm>
          <a:prstGeom prst="rtTriangl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Top Corners Snipped 15">
            <a:extLst>
              <a:ext uri="{FF2B5EF4-FFF2-40B4-BE49-F238E27FC236}">
                <a16:creationId xmlns:a16="http://schemas.microsoft.com/office/drawing/2014/main" id="{E22FBA03-E3D0-4527-A441-95B4E050DDA7}"/>
              </a:ext>
            </a:extLst>
          </p:cNvPr>
          <p:cNvSpPr/>
          <p:nvPr/>
        </p:nvSpPr>
        <p:spPr>
          <a:xfrm rot="8600965">
            <a:off x="10187516" y="2997051"/>
            <a:ext cx="461433" cy="787400"/>
          </a:xfrm>
          <a:prstGeom prst="snip2Same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D573715-439A-4DE8-BFC5-46A2C3CF1F0F}"/>
              </a:ext>
            </a:extLst>
          </p:cNvPr>
          <p:cNvCxnSpPr>
            <a:cxnSpLocks/>
          </p:cNvCxnSpPr>
          <p:nvPr/>
        </p:nvCxnSpPr>
        <p:spPr>
          <a:xfrm flipH="1" flipV="1">
            <a:off x="8773837" y="3340101"/>
            <a:ext cx="548647" cy="6840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13D8A94-1880-4098-AAF6-63B67FB3BB5E}"/>
              </a:ext>
            </a:extLst>
          </p:cNvPr>
          <p:cNvCxnSpPr>
            <a:cxnSpLocks/>
          </p:cNvCxnSpPr>
          <p:nvPr/>
        </p:nvCxnSpPr>
        <p:spPr>
          <a:xfrm flipV="1">
            <a:off x="9322484" y="3282114"/>
            <a:ext cx="660057" cy="7420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285DF77-1584-40F8-9047-5CAF7ECE6293}"/>
              </a:ext>
            </a:extLst>
          </p:cNvPr>
          <p:cNvSpPr txBox="1"/>
          <p:nvPr/>
        </p:nvSpPr>
        <p:spPr>
          <a:xfrm>
            <a:off x="8748182" y="3973391"/>
            <a:ext cx="1325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dopants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0145F1F-B828-4F96-88DC-AA21106CB0F2}"/>
              </a:ext>
            </a:extLst>
          </p:cNvPr>
          <p:cNvSpPr/>
          <p:nvPr/>
        </p:nvSpPr>
        <p:spPr>
          <a:xfrm>
            <a:off x="8377767" y="957256"/>
            <a:ext cx="2019301" cy="3227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72166964-3693-4953-8E2E-4A26C48EE4FE}"/>
              </a:ext>
            </a:extLst>
          </p:cNvPr>
          <p:cNvSpPr/>
          <p:nvPr/>
        </p:nvSpPr>
        <p:spPr>
          <a:xfrm>
            <a:off x="8483599" y="1172063"/>
            <a:ext cx="1807633" cy="45719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glow rad="63500">
              <a:srgbClr val="C0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9583CBA-1CBF-4E21-A911-973103DE2931}"/>
              </a:ext>
            </a:extLst>
          </p:cNvPr>
          <p:cNvSpPr/>
          <p:nvPr/>
        </p:nvSpPr>
        <p:spPr>
          <a:xfrm>
            <a:off x="8483599" y="1054637"/>
            <a:ext cx="1807633" cy="45719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glow rad="63500">
              <a:srgbClr val="C0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2F075E1C-52B3-440A-A990-52A1C81BD12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939943" y="1346143"/>
            <a:ext cx="658526" cy="58652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9728645-6400-40DD-8937-7E2A0C86C0F8}"/>
              </a:ext>
            </a:extLst>
          </p:cNvPr>
          <p:cNvSpPr txBox="1"/>
          <p:nvPr/>
        </p:nvSpPr>
        <p:spPr>
          <a:xfrm>
            <a:off x="7474501" y="1890693"/>
            <a:ext cx="1087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heated stage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89C659DA-8756-4477-A279-2F7EB8EB0740}"/>
              </a:ext>
            </a:extLst>
          </p:cNvPr>
          <p:cNvSpPr/>
          <p:nvPr/>
        </p:nvSpPr>
        <p:spPr>
          <a:xfrm>
            <a:off x="7301067" y="4888244"/>
            <a:ext cx="4631267" cy="1487155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9E03741-DC68-47CF-9768-E2C2B8DC0F02}"/>
              </a:ext>
            </a:extLst>
          </p:cNvPr>
          <p:cNvSpPr/>
          <p:nvPr/>
        </p:nvSpPr>
        <p:spPr>
          <a:xfrm>
            <a:off x="8377767" y="5534609"/>
            <a:ext cx="2497666" cy="41126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95000"/>
                  </a:schemeClr>
                </a:solidFill>
              </a:rPr>
              <a:t>substrate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6526286-2E23-4E9D-811E-67FAD3B2CAC7}"/>
              </a:ext>
            </a:extLst>
          </p:cNvPr>
          <p:cNvSpPr/>
          <p:nvPr/>
        </p:nvSpPr>
        <p:spPr>
          <a:xfrm>
            <a:off x="8377767" y="5446339"/>
            <a:ext cx="2497666" cy="9112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6EA588B-B054-45DE-B4AA-A37A47519B91}"/>
              </a:ext>
            </a:extLst>
          </p:cNvPr>
          <p:cNvSpPr/>
          <p:nvPr/>
        </p:nvSpPr>
        <p:spPr>
          <a:xfrm>
            <a:off x="8377767" y="5367694"/>
            <a:ext cx="2497666" cy="788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3CD2F32-4F96-48FE-B316-E9AAD74B1A2B}"/>
              </a:ext>
            </a:extLst>
          </p:cNvPr>
          <p:cNvSpPr/>
          <p:nvPr/>
        </p:nvSpPr>
        <p:spPr>
          <a:xfrm>
            <a:off x="8377767" y="5296344"/>
            <a:ext cx="2497666" cy="9112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AF147C4-92C8-4A00-93F0-C5DA55F18B71}"/>
              </a:ext>
            </a:extLst>
          </p:cNvPr>
          <p:cNvCxnSpPr>
            <a:cxnSpLocks/>
          </p:cNvCxnSpPr>
          <p:nvPr/>
        </p:nvCxnSpPr>
        <p:spPr>
          <a:xfrm>
            <a:off x="10928349" y="5331132"/>
            <a:ext cx="421217" cy="10870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0B4D5FD-ECEA-4FD7-97C1-0CA51D75BBD1}"/>
              </a:ext>
            </a:extLst>
          </p:cNvPr>
          <p:cNvCxnSpPr>
            <a:cxnSpLocks/>
          </p:cNvCxnSpPr>
          <p:nvPr/>
        </p:nvCxnSpPr>
        <p:spPr>
          <a:xfrm flipV="1">
            <a:off x="10928349" y="5439833"/>
            <a:ext cx="421217" cy="4551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31EEF2C-CF8F-4229-BE00-4DF84A81B851}"/>
              </a:ext>
            </a:extLst>
          </p:cNvPr>
          <p:cNvSpPr txBox="1"/>
          <p:nvPr/>
        </p:nvSpPr>
        <p:spPr>
          <a:xfrm>
            <a:off x="11329803" y="5209000"/>
            <a:ext cx="35559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X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AE0FB97-172D-4C74-9D69-7D9D3EBA76D9}"/>
              </a:ext>
            </a:extLst>
          </p:cNvPr>
          <p:cNvCxnSpPr>
            <a:cxnSpLocks/>
          </p:cNvCxnSpPr>
          <p:nvPr/>
        </p:nvCxnSpPr>
        <p:spPr>
          <a:xfrm>
            <a:off x="7975942" y="5427926"/>
            <a:ext cx="302774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DF420A-1D41-4DC9-A74B-6117590C7726}"/>
              </a:ext>
            </a:extLst>
          </p:cNvPr>
          <p:cNvSpPr txBox="1"/>
          <p:nvPr/>
        </p:nvSpPr>
        <p:spPr>
          <a:xfrm>
            <a:off x="7521293" y="5197093"/>
            <a:ext cx="355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849730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6F748-377F-4AF6-A611-2BD42C7CE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968" y="349822"/>
            <a:ext cx="10571998" cy="970450"/>
          </a:xfrm>
        </p:spPr>
        <p:txBody>
          <a:bodyPr/>
          <a:lstStyle/>
          <a:p>
            <a:r>
              <a:rPr lang="en-US" dirty="0"/>
              <a:t>Conclusions and Recommendations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30F45B0-A775-449F-93C8-2811F5B165D2}"/>
              </a:ext>
            </a:extLst>
          </p:cNvPr>
          <p:cNvSpPr/>
          <p:nvPr/>
        </p:nvSpPr>
        <p:spPr>
          <a:xfrm>
            <a:off x="7890933" y="1502832"/>
            <a:ext cx="3784600" cy="5033435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A6CA81-ADCD-4D9C-B837-037D61CDF5E5}"/>
              </a:ext>
            </a:extLst>
          </p:cNvPr>
          <p:cNvSpPr/>
          <p:nvPr/>
        </p:nvSpPr>
        <p:spPr>
          <a:xfrm>
            <a:off x="8352367" y="1875367"/>
            <a:ext cx="2904066" cy="4953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TMDS</a:t>
            </a: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7E43BEEB-9249-4DA3-BEFD-C1D3F80F1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51283" y="2720179"/>
            <a:ext cx="402167" cy="40216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35F0667-EF2A-4054-999A-E22E65A26112}"/>
              </a:ext>
            </a:extLst>
          </p:cNvPr>
          <p:cNvSpPr/>
          <p:nvPr/>
        </p:nvSpPr>
        <p:spPr>
          <a:xfrm>
            <a:off x="8716433" y="2608259"/>
            <a:ext cx="2540000" cy="626008"/>
          </a:xfrm>
          <a:prstGeom prst="roundRect">
            <a:avLst/>
          </a:prstGeom>
          <a:solidFill>
            <a:schemeClr val="accent3">
              <a:lumMod val="75000"/>
              <a:alpha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Mechanical strength and flexibility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B99939E7-6FD3-4831-A6ED-6BC1BA917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51282" y="3461014"/>
            <a:ext cx="402167" cy="402167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1E441EA-F2C7-4D6E-A570-3B22F2BB9E5A}"/>
              </a:ext>
            </a:extLst>
          </p:cNvPr>
          <p:cNvSpPr/>
          <p:nvPr/>
        </p:nvSpPr>
        <p:spPr>
          <a:xfrm>
            <a:off x="8716433" y="3349094"/>
            <a:ext cx="2540000" cy="626008"/>
          </a:xfrm>
          <a:prstGeom prst="roundRect">
            <a:avLst/>
          </a:prstGeom>
          <a:solidFill>
            <a:schemeClr val="accent3">
              <a:lumMod val="75000"/>
              <a:alpha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electron mobility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65FF1FB-B64E-4B02-90CF-C6A8C2A6BEE2}"/>
              </a:ext>
            </a:extLst>
          </p:cNvPr>
          <p:cNvSpPr/>
          <p:nvPr/>
        </p:nvSpPr>
        <p:spPr>
          <a:xfrm>
            <a:off x="8716433" y="4089929"/>
            <a:ext cx="2540000" cy="626008"/>
          </a:xfrm>
          <a:prstGeom prst="roundRect">
            <a:avLst/>
          </a:prstGeom>
          <a:solidFill>
            <a:schemeClr val="accent3">
              <a:lumMod val="75000"/>
              <a:alpha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Direct band gap</a:t>
            </a:r>
          </a:p>
        </p:txBody>
      </p:sp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FC16D56D-FDF1-482A-B269-6F0BF922B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51282" y="4201849"/>
            <a:ext cx="402167" cy="402167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D78B06D-84C0-4883-AA70-5F1D610B3D35}"/>
              </a:ext>
            </a:extLst>
          </p:cNvPr>
          <p:cNvSpPr/>
          <p:nvPr/>
        </p:nvSpPr>
        <p:spPr>
          <a:xfrm>
            <a:off x="8716433" y="4830764"/>
            <a:ext cx="2540000" cy="626008"/>
          </a:xfrm>
          <a:prstGeom prst="roundRect">
            <a:avLst/>
          </a:prstGeom>
          <a:solidFill>
            <a:schemeClr val="accent3">
              <a:lumMod val="75000"/>
              <a:alpha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Tunable electrical properties</a:t>
            </a:r>
          </a:p>
        </p:txBody>
      </p:sp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65B2A002-8E20-49F5-A221-769FF84FA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51281" y="4935407"/>
            <a:ext cx="402167" cy="402167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40853F7-04A4-4C94-8B5B-95F32F7A534A}"/>
              </a:ext>
            </a:extLst>
          </p:cNvPr>
          <p:cNvSpPr/>
          <p:nvPr/>
        </p:nvSpPr>
        <p:spPr>
          <a:xfrm>
            <a:off x="8716433" y="5571599"/>
            <a:ext cx="2540000" cy="626008"/>
          </a:xfrm>
          <a:prstGeom prst="roundRect">
            <a:avLst/>
          </a:prstGeom>
          <a:solidFill>
            <a:schemeClr val="accent3">
              <a:lumMod val="75000"/>
              <a:alpha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Mass production capabilities</a:t>
            </a:r>
          </a:p>
        </p:txBody>
      </p:sp>
      <p:pic>
        <p:nvPicPr>
          <p:cNvPr id="16" name="Graphic 15" descr="Checkmark">
            <a:extLst>
              <a:ext uri="{FF2B5EF4-FFF2-40B4-BE49-F238E27FC236}">
                <a16:creationId xmlns:a16="http://schemas.microsoft.com/office/drawing/2014/main" id="{3BF0DBDB-64C8-4E52-9A97-BC73D7F60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6096" y="5683519"/>
            <a:ext cx="402167" cy="402167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8C1E1F4-D1B3-4815-B552-CAF2A782C413}"/>
              </a:ext>
            </a:extLst>
          </p:cNvPr>
          <p:cNvSpPr/>
          <p:nvPr/>
        </p:nvSpPr>
        <p:spPr>
          <a:xfrm>
            <a:off x="3738033" y="1502832"/>
            <a:ext cx="3784600" cy="5033435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28E4B1-F468-448D-AA85-B0E49215A066}"/>
              </a:ext>
            </a:extLst>
          </p:cNvPr>
          <p:cNvSpPr/>
          <p:nvPr/>
        </p:nvSpPr>
        <p:spPr>
          <a:xfrm>
            <a:off x="4199467" y="1875367"/>
            <a:ext cx="2904066" cy="4953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Graphene</a:t>
            </a:r>
          </a:p>
        </p:txBody>
      </p:sp>
      <p:pic>
        <p:nvPicPr>
          <p:cNvPr id="19" name="Graphic 18" descr="Checkmark">
            <a:extLst>
              <a:ext uri="{FF2B5EF4-FFF2-40B4-BE49-F238E27FC236}">
                <a16:creationId xmlns:a16="http://schemas.microsoft.com/office/drawing/2014/main" id="{01DC0274-2F6E-4900-8B36-BEC2208C8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94150" y="2720178"/>
            <a:ext cx="402167" cy="402167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659765D-C654-4134-8663-D070D5E7C4BC}"/>
              </a:ext>
            </a:extLst>
          </p:cNvPr>
          <p:cNvSpPr/>
          <p:nvPr/>
        </p:nvSpPr>
        <p:spPr>
          <a:xfrm>
            <a:off x="4563533" y="2608258"/>
            <a:ext cx="2540000" cy="626008"/>
          </a:xfrm>
          <a:prstGeom prst="roundRect">
            <a:avLst/>
          </a:prstGeom>
          <a:solidFill>
            <a:schemeClr val="accent3">
              <a:lumMod val="75000"/>
              <a:alpha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Mechanical strength and flexibility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5DAD995-58B5-4931-9F8F-DBE3A14A5C05}"/>
              </a:ext>
            </a:extLst>
          </p:cNvPr>
          <p:cNvSpPr/>
          <p:nvPr/>
        </p:nvSpPr>
        <p:spPr>
          <a:xfrm>
            <a:off x="4563533" y="3349621"/>
            <a:ext cx="2540000" cy="626008"/>
          </a:xfrm>
          <a:prstGeom prst="roundRect">
            <a:avLst/>
          </a:prstGeom>
          <a:solidFill>
            <a:schemeClr val="accent3">
              <a:lumMod val="75000"/>
              <a:alpha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electron mobility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BA7195A-5DE1-4034-B6C0-153C528F2048}"/>
              </a:ext>
            </a:extLst>
          </p:cNvPr>
          <p:cNvSpPr/>
          <p:nvPr/>
        </p:nvSpPr>
        <p:spPr>
          <a:xfrm>
            <a:off x="4563533" y="4089929"/>
            <a:ext cx="2540000" cy="626008"/>
          </a:xfrm>
          <a:prstGeom prst="roundRect">
            <a:avLst/>
          </a:prstGeom>
          <a:solidFill>
            <a:schemeClr val="accent3">
              <a:lumMod val="75000"/>
              <a:alpha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band gap</a:t>
            </a:r>
          </a:p>
        </p:txBody>
      </p:sp>
      <p:pic>
        <p:nvPicPr>
          <p:cNvPr id="23" name="Graphic 22" descr="Checkmark">
            <a:extLst>
              <a:ext uri="{FF2B5EF4-FFF2-40B4-BE49-F238E27FC236}">
                <a16:creationId xmlns:a16="http://schemas.microsoft.com/office/drawing/2014/main" id="{260518AE-6947-40D1-920D-2E2B04F68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94150" y="3461013"/>
            <a:ext cx="402167" cy="402167"/>
          </a:xfrm>
          <a:prstGeom prst="rect">
            <a:avLst/>
          </a:prstGeom>
        </p:spPr>
      </p:pic>
      <p:pic>
        <p:nvPicPr>
          <p:cNvPr id="24" name="Graphic 23" descr="Close">
            <a:extLst>
              <a:ext uri="{FF2B5EF4-FFF2-40B4-BE49-F238E27FC236}">
                <a16:creationId xmlns:a16="http://schemas.microsoft.com/office/drawing/2014/main" id="{5134D942-17EF-4949-9DA6-3DA5C3774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94150" y="4174332"/>
            <a:ext cx="457200" cy="457200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7169C38-A3D2-4FA9-8CA4-AE25B902C0B8}"/>
              </a:ext>
            </a:extLst>
          </p:cNvPr>
          <p:cNvSpPr/>
          <p:nvPr/>
        </p:nvSpPr>
        <p:spPr>
          <a:xfrm>
            <a:off x="4563533" y="4830764"/>
            <a:ext cx="2540000" cy="626008"/>
          </a:xfrm>
          <a:prstGeom prst="roundRect">
            <a:avLst/>
          </a:prstGeom>
          <a:solidFill>
            <a:schemeClr val="accent3">
              <a:lumMod val="75000"/>
              <a:alpha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Limited electrical properties</a:t>
            </a:r>
          </a:p>
        </p:txBody>
      </p:sp>
      <p:pic>
        <p:nvPicPr>
          <p:cNvPr id="26" name="Graphic 25" descr="Close">
            <a:extLst>
              <a:ext uri="{FF2B5EF4-FFF2-40B4-BE49-F238E27FC236}">
                <a16:creationId xmlns:a16="http://schemas.microsoft.com/office/drawing/2014/main" id="{6F8E2C57-00C1-4F8D-AD95-96A6D75A84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90975" y="4915167"/>
            <a:ext cx="457200" cy="457200"/>
          </a:xfrm>
          <a:prstGeom prst="rect">
            <a:avLst/>
          </a:prstGeom>
        </p:spPr>
      </p:pic>
      <p:pic>
        <p:nvPicPr>
          <p:cNvPr id="27" name="Graphic 26" descr="Close">
            <a:extLst>
              <a:ext uri="{FF2B5EF4-FFF2-40B4-BE49-F238E27FC236}">
                <a16:creationId xmlns:a16="http://schemas.microsoft.com/office/drawing/2014/main" id="{62DA13A2-CB7C-4C0E-B61B-9B9A8DE09B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90975" y="5683519"/>
            <a:ext cx="457200" cy="457200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9F453F1-A802-4C42-B70D-5D9FA4FC3488}"/>
              </a:ext>
            </a:extLst>
          </p:cNvPr>
          <p:cNvSpPr/>
          <p:nvPr/>
        </p:nvSpPr>
        <p:spPr>
          <a:xfrm>
            <a:off x="4563533" y="5571599"/>
            <a:ext cx="2540000" cy="626008"/>
          </a:xfrm>
          <a:prstGeom prst="roundRect">
            <a:avLst/>
          </a:prstGeom>
          <a:solidFill>
            <a:schemeClr val="accent3">
              <a:lumMod val="75000"/>
              <a:alpha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Modification necessary</a:t>
            </a:r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4CC1FA9-5F93-47F6-9398-A410527DF0BA}"/>
              </a:ext>
            </a:extLst>
          </p:cNvPr>
          <p:cNvSpPr/>
          <p:nvPr/>
        </p:nvSpPr>
        <p:spPr>
          <a:xfrm>
            <a:off x="371630" y="2883537"/>
            <a:ext cx="3203047" cy="2788932"/>
          </a:xfrm>
          <a:prstGeom prst="hexag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A186A4E-CCDB-470C-8137-8BD7EA5470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84" y="3285780"/>
            <a:ext cx="2442850" cy="183213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86E5739-AC3A-46B4-A2E0-B2687208398B}"/>
              </a:ext>
            </a:extLst>
          </p:cNvPr>
          <p:cNvSpPr txBox="1"/>
          <p:nvPr/>
        </p:nvSpPr>
        <p:spPr>
          <a:xfrm>
            <a:off x="8339666" y="6527171"/>
            <a:ext cx="3467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2dsemiconductors.com</a:t>
            </a:r>
          </a:p>
        </p:txBody>
      </p:sp>
    </p:spTree>
    <p:extLst>
      <p:ext uri="{BB962C8B-B14F-4D97-AF65-F5344CB8AC3E}">
        <p14:creationId xmlns:p14="http://schemas.microsoft.com/office/powerpoint/2010/main" val="309188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42DF4-36FA-4B26-8808-69BA1D98F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608BA-3BFC-4919-A810-6A0FC804D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65186"/>
            <a:ext cx="10554574" cy="3636511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accent3"/>
              </a:buClr>
            </a:pPr>
            <a:r>
              <a:rPr lang="en-US" dirty="0"/>
              <a:t>[1] semiconductors.com</a:t>
            </a:r>
          </a:p>
          <a:p>
            <a:pPr>
              <a:buClr>
                <a:schemeClr val="accent3"/>
              </a:buClr>
            </a:pPr>
            <a:r>
              <a:rPr lang="en-US" dirty="0"/>
              <a:t>[2] forbes.com</a:t>
            </a:r>
          </a:p>
          <a:p>
            <a:pPr>
              <a:buClr>
                <a:schemeClr val="accent3"/>
              </a:buClr>
            </a:pPr>
            <a:r>
              <a:rPr lang="en-US" dirty="0"/>
              <a:t>[3] Chhowalla, M., et al., “Two-dimensional semiconductors for transistors”, </a:t>
            </a:r>
            <a:r>
              <a:rPr lang="en-US" i="1" dirty="0"/>
              <a:t>Nature Reviews</a:t>
            </a:r>
            <a:r>
              <a:rPr lang="en-US" dirty="0"/>
              <a:t>, Aug. 2016.</a:t>
            </a:r>
          </a:p>
          <a:p>
            <a:pPr>
              <a:buClr>
                <a:schemeClr val="accent3"/>
              </a:buClr>
            </a:pPr>
            <a:r>
              <a:rPr lang="en-US" dirty="0"/>
              <a:t>[4] materialstoday.com</a:t>
            </a:r>
          </a:p>
          <a:p>
            <a:pPr>
              <a:buClr>
                <a:schemeClr val="accent3"/>
              </a:buClr>
            </a:pPr>
            <a:r>
              <a:rPr lang="en-US" dirty="0"/>
              <a:t>[5] Ullman, B., Grasser, T., “Transformation: nanotechnology – challenges in transistor design and future technologies”, </a:t>
            </a:r>
            <a:r>
              <a:rPr lang="en-US" i="1" dirty="0"/>
              <a:t>Elektrotechnik and Informationstechnik</a:t>
            </a:r>
            <a:r>
              <a:rPr lang="en-US" dirty="0"/>
              <a:t>, 2017.</a:t>
            </a:r>
          </a:p>
          <a:p>
            <a:pPr>
              <a:buClr>
                <a:schemeClr val="accent3"/>
              </a:buClr>
            </a:pPr>
            <a:r>
              <a:rPr lang="en-US" dirty="0"/>
              <a:t>[6] Hinkle, C., et al., “HfSe</a:t>
            </a:r>
            <a:r>
              <a:rPr lang="en-US" baseline="-25000" dirty="0"/>
              <a:t>2</a:t>
            </a:r>
            <a:r>
              <a:rPr lang="en-US" dirty="0"/>
              <a:t> Thin Films: 2D Transition Metal Dichalcogenides Grown by Molecular Beam Epitaxy”, </a:t>
            </a:r>
            <a:r>
              <a:rPr lang="en-US" i="1" dirty="0"/>
              <a:t>ACS Nano</a:t>
            </a:r>
            <a:r>
              <a:rPr lang="en-US" dirty="0"/>
              <a:t>, 9, 2015.</a:t>
            </a:r>
          </a:p>
          <a:p>
            <a:pPr>
              <a:buClr>
                <a:schemeClr val="accent3"/>
              </a:buClr>
            </a:pPr>
            <a:r>
              <a:rPr lang="en-US" dirty="0"/>
              <a:t>[7] Yu, R., et al., “Nucleation and growth of WSe2: enabling large grain transition metal dichalcogenides”, </a:t>
            </a:r>
            <a:r>
              <a:rPr lang="en-US" i="1" dirty="0"/>
              <a:t>2D Mater.</a:t>
            </a:r>
            <a:r>
              <a:rPr lang="en-US" dirty="0"/>
              <a:t>, 4, Sept. 2017.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538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A4254-9E17-4728-BF91-42B4AAC8A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FA8A8FD-5E94-4C4D-BC58-103572277E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0934827"/>
              </p:ext>
            </p:extLst>
          </p:nvPr>
        </p:nvGraphicFramePr>
        <p:xfrm>
          <a:off x="-46567" y="2645833"/>
          <a:ext cx="7992534" cy="33824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4661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agon 5">
            <a:extLst>
              <a:ext uri="{FF2B5EF4-FFF2-40B4-BE49-F238E27FC236}">
                <a16:creationId xmlns:a16="http://schemas.microsoft.com/office/drawing/2014/main" id="{577EEDE5-F13C-4838-A048-2453EFBC59B1}"/>
              </a:ext>
            </a:extLst>
          </p:cNvPr>
          <p:cNvSpPr/>
          <p:nvPr/>
        </p:nvSpPr>
        <p:spPr>
          <a:xfrm rot="5400000">
            <a:off x="414571" y="2338916"/>
            <a:ext cx="2343146" cy="2180168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BBE7C01-1E0F-4C15-B53D-84B6B50920D2}"/>
              </a:ext>
            </a:extLst>
          </p:cNvPr>
          <p:cNvSpPr/>
          <p:nvPr/>
        </p:nvSpPr>
        <p:spPr>
          <a:xfrm rot="5400000">
            <a:off x="3868951" y="452010"/>
            <a:ext cx="2343146" cy="2180168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ABF07021-55E1-4CCD-8D81-B5E3FF58000E}"/>
              </a:ext>
            </a:extLst>
          </p:cNvPr>
          <p:cNvSpPr/>
          <p:nvPr/>
        </p:nvSpPr>
        <p:spPr>
          <a:xfrm rot="5400000">
            <a:off x="2718862" y="2338916"/>
            <a:ext cx="2343146" cy="2180168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F43F8F1-9418-4CF5-B4F2-56A06E37D754}"/>
              </a:ext>
            </a:extLst>
          </p:cNvPr>
          <p:cNvSpPr/>
          <p:nvPr/>
        </p:nvSpPr>
        <p:spPr>
          <a:xfrm rot="5400000">
            <a:off x="1565279" y="4235450"/>
            <a:ext cx="2343146" cy="2180168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1CFD1948-5D0B-4297-88EE-56AE252B2452}"/>
              </a:ext>
            </a:extLst>
          </p:cNvPr>
          <p:cNvSpPr/>
          <p:nvPr/>
        </p:nvSpPr>
        <p:spPr>
          <a:xfrm rot="5400000">
            <a:off x="5026029" y="2332189"/>
            <a:ext cx="2343146" cy="2180168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06E25206-F0E1-48A4-A251-B933E4C8375E}"/>
              </a:ext>
            </a:extLst>
          </p:cNvPr>
          <p:cNvSpPr/>
          <p:nvPr/>
        </p:nvSpPr>
        <p:spPr>
          <a:xfrm rot="5400000">
            <a:off x="3872446" y="4235450"/>
            <a:ext cx="2343146" cy="2180168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8" descr="Image result for resistor">
            <a:extLst>
              <a:ext uri="{FF2B5EF4-FFF2-40B4-BE49-F238E27FC236}">
                <a16:creationId xmlns:a16="http://schemas.microsoft.com/office/drawing/2014/main" id="{C1911278-946D-4E63-9442-89EE876FA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89170">
            <a:off x="4045806" y="1137398"/>
            <a:ext cx="2023533" cy="82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8" descr="Image result for transistor">
            <a:extLst>
              <a:ext uri="{FF2B5EF4-FFF2-40B4-BE49-F238E27FC236}">
                <a16:creationId xmlns:a16="http://schemas.microsoft.com/office/drawing/2014/main" id="{0D52FC9F-8534-41FD-848A-61447B177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90" y="2918096"/>
            <a:ext cx="1621917" cy="102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Image result for op-amp">
            <a:extLst>
              <a:ext uri="{FF2B5EF4-FFF2-40B4-BE49-F238E27FC236}">
                <a16:creationId xmlns:a16="http://schemas.microsoft.com/office/drawing/2014/main" id="{5D0828CF-178D-4DA1-9C79-13750CC94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87117">
            <a:off x="4315808" y="4620131"/>
            <a:ext cx="1348885" cy="141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4" descr="Related image">
            <a:extLst>
              <a:ext uri="{FF2B5EF4-FFF2-40B4-BE49-F238E27FC236}">
                <a16:creationId xmlns:a16="http://schemas.microsoft.com/office/drawing/2014/main" id="{55C574CE-B795-4597-8A2E-50F5C39D3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482" y="2691861"/>
            <a:ext cx="1731348" cy="146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0" descr="Related image">
            <a:extLst>
              <a:ext uri="{FF2B5EF4-FFF2-40B4-BE49-F238E27FC236}">
                <a16:creationId xmlns:a16="http://schemas.microsoft.com/office/drawing/2014/main" id="{ED4D4554-3DC7-44D7-AB55-F0FCF3AA9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9153">
            <a:off x="1977428" y="4879078"/>
            <a:ext cx="1425180" cy="87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6" descr="Image result for capacitor">
            <a:extLst>
              <a:ext uri="{FF2B5EF4-FFF2-40B4-BE49-F238E27FC236}">
                <a16:creationId xmlns:a16="http://schemas.microsoft.com/office/drawing/2014/main" id="{7B6E0D54-F7F7-43E1-BAB0-605E8E847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32113">
            <a:off x="2960006" y="2490622"/>
            <a:ext cx="1876756" cy="187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703C3E6-BACE-4FE2-A024-CE3E0F132974}"/>
              </a:ext>
            </a:extLst>
          </p:cNvPr>
          <p:cNvSpPr/>
          <p:nvPr/>
        </p:nvSpPr>
        <p:spPr>
          <a:xfrm>
            <a:off x="7717365" y="499509"/>
            <a:ext cx="4030135" cy="5807876"/>
          </a:xfrm>
          <a:prstGeom prst="rect">
            <a:avLst/>
          </a:prstGeom>
          <a:solidFill>
            <a:schemeClr val="tx2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30" descr="A circuit board&#10;&#10;Description automatically generated">
            <a:extLst>
              <a:ext uri="{FF2B5EF4-FFF2-40B4-BE49-F238E27FC236}">
                <a16:creationId xmlns:a16="http://schemas.microsoft.com/office/drawing/2014/main" id="{4A8A42AB-FDD5-4993-AB79-6209E1DE5D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137" y="443687"/>
            <a:ext cx="3637257" cy="597878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FDC5EC0-37C5-4E40-9722-3C5C9703E588}"/>
              </a:ext>
            </a:extLst>
          </p:cNvPr>
          <p:cNvSpPr txBox="1"/>
          <p:nvPr/>
        </p:nvSpPr>
        <p:spPr>
          <a:xfrm>
            <a:off x="541867" y="6496900"/>
            <a:ext cx="11370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reichelt.com    tandyonline.com    lossenderosstudio.com    amplifiedparts.com    eameslighting.com    nisenet.org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ED8B3966-C30D-4501-A0FB-FC631CE0C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14" y="278344"/>
            <a:ext cx="10571998" cy="970450"/>
          </a:xfrm>
        </p:spPr>
        <p:txBody>
          <a:bodyPr/>
          <a:lstStyle/>
          <a:p>
            <a:r>
              <a:rPr lang="en-US" dirty="0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929192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04B66CAB-CEAF-4EFB-BBC4-C1E875612777}"/>
              </a:ext>
            </a:extLst>
          </p:cNvPr>
          <p:cNvSpPr/>
          <p:nvPr/>
        </p:nvSpPr>
        <p:spPr>
          <a:xfrm rot="16200000">
            <a:off x="2218819" y="571456"/>
            <a:ext cx="4075602" cy="7818967"/>
          </a:xfrm>
          <a:prstGeom prst="round2Same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7980AF6C-3E60-46F0-89A1-843CF08F3531}"/>
              </a:ext>
            </a:extLst>
          </p:cNvPr>
          <p:cNvSpPr/>
          <p:nvPr/>
        </p:nvSpPr>
        <p:spPr>
          <a:xfrm flipH="1">
            <a:off x="1248822" y="4445509"/>
            <a:ext cx="6244168" cy="1271016"/>
          </a:xfrm>
          <a:prstGeom prst="cube">
            <a:avLst>
              <a:gd name="adj" fmla="val 56724"/>
            </a:avLst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3F7ABCF3-DB93-446B-A27C-02C1125C54EB}"/>
              </a:ext>
            </a:extLst>
          </p:cNvPr>
          <p:cNvSpPr/>
          <p:nvPr/>
        </p:nvSpPr>
        <p:spPr>
          <a:xfrm flipH="1">
            <a:off x="1248822" y="3899409"/>
            <a:ext cx="6244168" cy="1271016"/>
          </a:xfrm>
          <a:prstGeom prst="cube">
            <a:avLst>
              <a:gd name="adj" fmla="val 56724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C5F593-40A6-4353-87A0-B8D0F512B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8" y="315955"/>
            <a:ext cx="10571998" cy="970450"/>
          </a:xfrm>
        </p:spPr>
        <p:txBody>
          <a:bodyPr/>
          <a:lstStyle/>
          <a:p>
            <a:r>
              <a:rPr lang="en-US" dirty="0"/>
              <a:t>Structure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16EF5722-2248-4485-BEDA-ED0612C5AF36}"/>
              </a:ext>
            </a:extLst>
          </p:cNvPr>
          <p:cNvSpPr/>
          <p:nvPr/>
        </p:nvSpPr>
        <p:spPr>
          <a:xfrm flipH="1">
            <a:off x="1248822" y="3653367"/>
            <a:ext cx="6244167" cy="975311"/>
          </a:xfrm>
          <a:prstGeom prst="cube">
            <a:avLst>
              <a:gd name="adj" fmla="val 73756"/>
            </a:avLst>
          </a:prstGeom>
          <a:solidFill>
            <a:schemeClr val="tx2">
              <a:lumMod val="25000"/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C3F52F14-4458-4D4B-818F-937A5867A32E}"/>
              </a:ext>
            </a:extLst>
          </p:cNvPr>
          <p:cNvSpPr/>
          <p:nvPr/>
        </p:nvSpPr>
        <p:spPr>
          <a:xfrm flipH="1">
            <a:off x="1248826" y="3102527"/>
            <a:ext cx="6244168" cy="1271016"/>
          </a:xfrm>
          <a:prstGeom prst="cube">
            <a:avLst>
              <a:gd name="adj" fmla="val 56724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3292DDE0-88A7-478B-A705-B557A571FF1A}"/>
              </a:ext>
            </a:extLst>
          </p:cNvPr>
          <p:cNvSpPr/>
          <p:nvPr/>
        </p:nvSpPr>
        <p:spPr>
          <a:xfrm flipH="1">
            <a:off x="8665601" y="3315594"/>
            <a:ext cx="3073402" cy="588433"/>
          </a:xfrm>
          <a:prstGeom prst="homePlat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n-type</a:t>
            </a: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0B7BF7BE-6649-4843-A124-74E63E146C5E}"/>
              </a:ext>
            </a:extLst>
          </p:cNvPr>
          <p:cNvSpPr/>
          <p:nvPr/>
        </p:nvSpPr>
        <p:spPr>
          <a:xfrm flipH="1">
            <a:off x="8664653" y="4190286"/>
            <a:ext cx="3073402" cy="588433"/>
          </a:xfrm>
          <a:prstGeom prst="homePlate">
            <a:avLst/>
          </a:prstGeom>
          <a:solidFill>
            <a:schemeClr val="tx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active area</a:t>
            </a:r>
            <a:endParaRPr lang="en-US" sz="2000" b="1" dirty="0"/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21618963-42CF-4B8A-9AD2-2608DCE41753}"/>
              </a:ext>
            </a:extLst>
          </p:cNvPr>
          <p:cNvSpPr/>
          <p:nvPr/>
        </p:nvSpPr>
        <p:spPr>
          <a:xfrm flipH="1">
            <a:off x="8669865" y="5061525"/>
            <a:ext cx="3073402" cy="588433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p-type</a:t>
            </a:r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B3E51102-2562-43A9-AE28-9A69CE3CF5E8}"/>
              </a:ext>
            </a:extLst>
          </p:cNvPr>
          <p:cNvSpPr/>
          <p:nvPr/>
        </p:nvSpPr>
        <p:spPr>
          <a:xfrm flipH="1">
            <a:off x="8669865" y="5930308"/>
            <a:ext cx="3073402" cy="588433"/>
          </a:xfrm>
          <a:prstGeom prst="homePlate">
            <a:avLst/>
          </a:prstGeom>
          <a:solidFill>
            <a:schemeClr val="tx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substrate</a:t>
            </a:r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8BAE6A4E-2193-4CF9-A95B-8AB3CEDC3999}"/>
              </a:ext>
            </a:extLst>
          </p:cNvPr>
          <p:cNvSpPr/>
          <p:nvPr/>
        </p:nvSpPr>
        <p:spPr>
          <a:xfrm>
            <a:off x="1316566" y="3316575"/>
            <a:ext cx="63501" cy="163313"/>
          </a:xfrm>
          <a:prstGeom prst="flowChartConnector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E7599BC0-1BF8-4A42-BE0D-9E108EC88370}"/>
              </a:ext>
            </a:extLst>
          </p:cNvPr>
          <p:cNvSpPr/>
          <p:nvPr/>
        </p:nvSpPr>
        <p:spPr>
          <a:xfrm>
            <a:off x="1422399" y="3561636"/>
            <a:ext cx="63501" cy="163313"/>
          </a:xfrm>
          <a:prstGeom prst="flowChartConnector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C495BE0C-E137-4A32-952C-1487AFA07F09}"/>
              </a:ext>
            </a:extLst>
          </p:cNvPr>
          <p:cNvSpPr/>
          <p:nvPr/>
        </p:nvSpPr>
        <p:spPr>
          <a:xfrm>
            <a:off x="1612912" y="3574722"/>
            <a:ext cx="63501" cy="163313"/>
          </a:xfrm>
          <a:prstGeom prst="flowChartConnector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13264979-2F6F-4A66-BAC5-F6719BCAA4FF}"/>
              </a:ext>
            </a:extLst>
          </p:cNvPr>
          <p:cNvSpPr/>
          <p:nvPr/>
        </p:nvSpPr>
        <p:spPr>
          <a:xfrm>
            <a:off x="1807633" y="3857076"/>
            <a:ext cx="63501" cy="163313"/>
          </a:xfrm>
          <a:prstGeom prst="flowChartConnector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9C2148B2-2B88-4B94-BB5B-DA323A07F691}"/>
              </a:ext>
            </a:extLst>
          </p:cNvPr>
          <p:cNvSpPr/>
          <p:nvPr/>
        </p:nvSpPr>
        <p:spPr>
          <a:xfrm>
            <a:off x="1615034" y="3839100"/>
            <a:ext cx="63501" cy="163313"/>
          </a:xfrm>
          <a:prstGeom prst="flowChartConnector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81D59013-E0F0-4EEB-B885-274790D6E91B}"/>
              </a:ext>
            </a:extLst>
          </p:cNvPr>
          <p:cNvSpPr/>
          <p:nvPr/>
        </p:nvSpPr>
        <p:spPr>
          <a:xfrm>
            <a:off x="2066934" y="3920402"/>
            <a:ext cx="137570" cy="163313"/>
          </a:xfrm>
          <a:prstGeom prst="flowChartConnector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BFD4E6C6-0B96-4B7F-ADA1-7E08D5EFB33F}"/>
              </a:ext>
            </a:extLst>
          </p:cNvPr>
          <p:cNvSpPr/>
          <p:nvPr/>
        </p:nvSpPr>
        <p:spPr>
          <a:xfrm>
            <a:off x="2453252" y="4141022"/>
            <a:ext cx="137570" cy="163313"/>
          </a:xfrm>
          <a:prstGeom prst="flowChartConnector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3980E05E-B0BC-40EE-9A4C-6391972C00B2}"/>
              </a:ext>
            </a:extLst>
          </p:cNvPr>
          <p:cNvSpPr/>
          <p:nvPr/>
        </p:nvSpPr>
        <p:spPr>
          <a:xfrm>
            <a:off x="2792982" y="3941743"/>
            <a:ext cx="137570" cy="163313"/>
          </a:xfrm>
          <a:prstGeom prst="flowChartConnector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A03FD42C-AFFA-4AA3-B425-1B1B6E3A93F9}"/>
              </a:ext>
            </a:extLst>
          </p:cNvPr>
          <p:cNvSpPr/>
          <p:nvPr/>
        </p:nvSpPr>
        <p:spPr>
          <a:xfrm>
            <a:off x="4233335" y="4105056"/>
            <a:ext cx="137570" cy="163313"/>
          </a:xfrm>
          <a:prstGeom prst="flowChartConnector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E85C39A5-E70B-463C-81A9-F48AAB8F49DC}"/>
              </a:ext>
            </a:extLst>
          </p:cNvPr>
          <p:cNvSpPr/>
          <p:nvPr/>
        </p:nvSpPr>
        <p:spPr>
          <a:xfrm>
            <a:off x="3331712" y="4002058"/>
            <a:ext cx="137570" cy="163313"/>
          </a:xfrm>
          <a:prstGeom prst="flowChartConnector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EA93F505-F004-4FA5-8C3F-C38E6EE080A2}"/>
              </a:ext>
            </a:extLst>
          </p:cNvPr>
          <p:cNvSpPr/>
          <p:nvPr/>
        </p:nvSpPr>
        <p:spPr>
          <a:xfrm>
            <a:off x="3787796" y="3938788"/>
            <a:ext cx="137570" cy="163313"/>
          </a:xfrm>
          <a:prstGeom prst="flowChartConnector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75831D1D-FB2F-4BAC-8552-EB18DF70CD60}"/>
              </a:ext>
            </a:extLst>
          </p:cNvPr>
          <p:cNvSpPr/>
          <p:nvPr/>
        </p:nvSpPr>
        <p:spPr>
          <a:xfrm>
            <a:off x="4666244" y="3965411"/>
            <a:ext cx="137570" cy="163313"/>
          </a:xfrm>
          <a:prstGeom prst="flowChartConnector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C2119EFC-652B-4D98-812F-7DF35C3D5A75}"/>
              </a:ext>
            </a:extLst>
          </p:cNvPr>
          <p:cNvSpPr/>
          <p:nvPr/>
        </p:nvSpPr>
        <p:spPr>
          <a:xfrm>
            <a:off x="5111795" y="4047067"/>
            <a:ext cx="137570" cy="163313"/>
          </a:xfrm>
          <a:prstGeom prst="flowChartConnector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33889C41-4CFE-4721-BEF9-B30ED8165797}"/>
              </a:ext>
            </a:extLst>
          </p:cNvPr>
          <p:cNvSpPr/>
          <p:nvPr/>
        </p:nvSpPr>
        <p:spPr>
          <a:xfrm>
            <a:off x="5619792" y="3903135"/>
            <a:ext cx="137570" cy="163313"/>
          </a:xfrm>
          <a:prstGeom prst="flowChartConnector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D7DC25B2-3989-4421-BFEC-B99A706C4BDE}"/>
              </a:ext>
            </a:extLst>
          </p:cNvPr>
          <p:cNvSpPr/>
          <p:nvPr/>
        </p:nvSpPr>
        <p:spPr>
          <a:xfrm>
            <a:off x="6123559" y="3962398"/>
            <a:ext cx="137570" cy="163313"/>
          </a:xfrm>
          <a:prstGeom prst="flowChartConnector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EF1BD5F9-F879-4C04-A5A6-581D2C83F4B8}"/>
              </a:ext>
            </a:extLst>
          </p:cNvPr>
          <p:cNvSpPr/>
          <p:nvPr/>
        </p:nvSpPr>
        <p:spPr>
          <a:xfrm>
            <a:off x="6601923" y="4119035"/>
            <a:ext cx="137570" cy="163313"/>
          </a:xfrm>
          <a:prstGeom prst="flowChartConnector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4E707D7C-53E8-4B9D-B953-DB42B3717275}"/>
              </a:ext>
            </a:extLst>
          </p:cNvPr>
          <p:cNvSpPr/>
          <p:nvPr/>
        </p:nvSpPr>
        <p:spPr>
          <a:xfrm>
            <a:off x="7025253" y="3915837"/>
            <a:ext cx="137570" cy="163313"/>
          </a:xfrm>
          <a:prstGeom prst="flowChartConnector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B1D149E8-3C83-48F9-9732-35CE9F88AE43}"/>
              </a:ext>
            </a:extLst>
          </p:cNvPr>
          <p:cNvSpPr/>
          <p:nvPr/>
        </p:nvSpPr>
        <p:spPr>
          <a:xfrm>
            <a:off x="1314444" y="4104214"/>
            <a:ext cx="63501" cy="163313"/>
          </a:xfrm>
          <a:prstGeom prst="flowChartConnector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8A3C6B49-DAB9-4CCA-80F5-A8420F5ED859}"/>
              </a:ext>
            </a:extLst>
          </p:cNvPr>
          <p:cNvSpPr/>
          <p:nvPr/>
        </p:nvSpPr>
        <p:spPr>
          <a:xfrm>
            <a:off x="1420277" y="4349275"/>
            <a:ext cx="63501" cy="163313"/>
          </a:xfrm>
          <a:prstGeom prst="flowChartConnector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F2005E63-D42B-42E5-B268-BDC8745DB4C5}"/>
              </a:ext>
            </a:extLst>
          </p:cNvPr>
          <p:cNvSpPr/>
          <p:nvPr/>
        </p:nvSpPr>
        <p:spPr>
          <a:xfrm>
            <a:off x="1610790" y="4362361"/>
            <a:ext cx="63501" cy="163313"/>
          </a:xfrm>
          <a:prstGeom prst="flowChartConnector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id="{BC3C34B5-E233-42E8-96FE-51FF10B98BCC}"/>
              </a:ext>
            </a:extLst>
          </p:cNvPr>
          <p:cNvSpPr/>
          <p:nvPr/>
        </p:nvSpPr>
        <p:spPr>
          <a:xfrm>
            <a:off x="1805511" y="4644715"/>
            <a:ext cx="63501" cy="163313"/>
          </a:xfrm>
          <a:prstGeom prst="flowChartConnector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BF8A711C-4333-4ACF-AB5E-026D960AC2BE}"/>
              </a:ext>
            </a:extLst>
          </p:cNvPr>
          <p:cNvSpPr/>
          <p:nvPr/>
        </p:nvSpPr>
        <p:spPr>
          <a:xfrm>
            <a:off x="1612912" y="4626739"/>
            <a:ext cx="63501" cy="163313"/>
          </a:xfrm>
          <a:prstGeom prst="flowChartConnector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EBE06F70-B568-44BA-BC49-88D9A600772B}"/>
              </a:ext>
            </a:extLst>
          </p:cNvPr>
          <p:cNvSpPr/>
          <p:nvPr/>
        </p:nvSpPr>
        <p:spPr>
          <a:xfrm>
            <a:off x="2066934" y="4714329"/>
            <a:ext cx="137570" cy="163313"/>
          </a:xfrm>
          <a:prstGeom prst="flowChartConnector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D15083DA-24BA-4ED6-9622-3549742399A0}"/>
              </a:ext>
            </a:extLst>
          </p:cNvPr>
          <p:cNvSpPr/>
          <p:nvPr/>
        </p:nvSpPr>
        <p:spPr>
          <a:xfrm>
            <a:off x="2453252" y="4934949"/>
            <a:ext cx="137570" cy="163313"/>
          </a:xfrm>
          <a:prstGeom prst="flowChartConnector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Flowchart: Connector 46">
            <a:extLst>
              <a:ext uri="{FF2B5EF4-FFF2-40B4-BE49-F238E27FC236}">
                <a16:creationId xmlns:a16="http://schemas.microsoft.com/office/drawing/2014/main" id="{5BFC4330-102D-4973-AD3E-C2BAA3B0FD40}"/>
              </a:ext>
            </a:extLst>
          </p:cNvPr>
          <p:cNvSpPr/>
          <p:nvPr/>
        </p:nvSpPr>
        <p:spPr>
          <a:xfrm>
            <a:off x="2792982" y="4735670"/>
            <a:ext cx="137570" cy="163313"/>
          </a:xfrm>
          <a:prstGeom prst="flowChartConnector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lowchart: Connector 47">
            <a:extLst>
              <a:ext uri="{FF2B5EF4-FFF2-40B4-BE49-F238E27FC236}">
                <a16:creationId xmlns:a16="http://schemas.microsoft.com/office/drawing/2014/main" id="{A2457A60-CD20-46E0-9A74-941A4F5BF637}"/>
              </a:ext>
            </a:extLst>
          </p:cNvPr>
          <p:cNvSpPr/>
          <p:nvPr/>
        </p:nvSpPr>
        <p:spPr>
          <a:xfrm>
            <a:off x="4233335" y="4898983"/>
            <a:ext cx="137570" cy="163313"/>
          </a:xfrm>
          <a:prstGeom prst="flowChartConnector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lowchart: Connector 48">
            <a:extLst>
              <a:ext uri="{FF2B5EF4-FFF2-40B4-BE49-F238E27FC236}">
                <a16:creationId xmlns:a16="http://schemas.microsoft.com/office/drawing/2014/main" id="{2D708795-9DE8-41BE-9CE5-1CAF51780A10}"/>
              </a:ext>
            </a:extLst>
          </p:cNvPr>
          <p:cNvSpPr/>
          <p:nvPr/>
        </p:nvSpPr>
        <p:spPr>
          <a:xfrm>
            <a:off x="3331712" y="4795985"/>
            <a:ext cx="137570" cy="163313"/>
          </a:xfrm>
          <a:prstGeom prst="flowChartConnector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lowchart: Connector 49">
            <a:extLst>
              <a:ext uri="{FF2B5EF4-FFF2-40B4-BE49-F238E27FC236}">
                <a16:creationId xmlns:a16="http://schemas.microsoft.com/office/drawing/2014/main" id="{EE3F8AED-32A9-4686-9FE4-60BB6A3922CD}"/>
              </a:ext>
            </a:extLst>
          </p:cNvPr>
          <p:cNvSpPr/>
          <p:nvPr/>
        </p:nvSpPr>
        <p:spPr>
          <a:xfrm>
            <a:off x="3787796" y="4732715"/>
            <a:ext cx="137570" cy="163313"/>
          </a:xfrm>
          <a:prstGeom prst="flowChartConnector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Flowchart: Connector 50">
            <a:extLst>
              <a:ext uri="{FF2B5EF4-FFF2-40B4-BE49-F238E27FC236}">
                <a16:creationId xmlns:a16="http://schemas.microsoft.com/office/drawing/2014/main" id="{32F03F38-5B04-45A1-8DEE-3643DC278557}"/>
              </a:ext>
            </a:extLst>
          </p:cNvPr>
          <p:cNvSpPr/>
          <p:nvPr/>
        </p:nvSpPr>
        <p:spPr>
          <a:xfrm>
            <a:off x="4666244" y="4759338"/>
            <a:ext cx="137570" cy="163313"/>
          </a:xfrm>
          <a:prstGeom prst="flowChartConnector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Flowchart: Connector 51">
            <a:extLst>
              <a:ext uri="{FF2B5EF4-FFF2-40B4-BE49-F238E27FC236}">
                <a16:creationId xmlns:a16="http://schemas.microsoft.com/office/drawing/2014/main" id="{05471F10-FF17-426B-8C64-32D2CC26D48F}"/>
              </a:ext>
            </a:extLst>
          </p:cNvPr>
          <p:cNvSpPr/>
          <p:nvPr/>
        </p:nvSpPr>
        <p:spPr>
          <a:xfrm>
            <a:off x="5111795" y="4840994"/>
            <a:ext cx="137570" cy="163313"/>
          </a:xfrm>
          <a:prstGeom prst="flowChartConnector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BE49E8A9-88A5-4DFC-ADBD-D3CB5119E568}"/>
              </a:ext>
            </a:extLst>
          </p:cNvPr>
          <p:cNvSpPr/>
          <p:nvPr/>
        </p:nvSpPr>
        <p:spPr>
          <a:xfrm>
            <a:off x="5619792" y="4697062"/>
            <a:ext cx="137570" cy="163313"/>
          </a:xfrm>
          <a:prstGeom prst="flowChartConnector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Flowchart: Connector 53">
            <a:extLst>
              <a:ext uri="{FF2B5EF4-FFF2-40B4-BE49-F238E27FC236}">
                <a16:creationId xmlns:a16="http://schemas.microsoft.com/office/drawing/2014/main" id="{8CDED955-BBA0-4827-8A83-2570C9FAE607}"/>
              </a:ext>
            </a:extLst>
          </p:cNvPr>
          <p:cNvSpPr/>
          <p:nvPr/>
        </p:nvSpPr>
        <p:spPr>
          <a:xfrm>
            <a:off x="6123559" y="4756325"/>
            <a:ext cx="137570" cy="163313"/>
          </a:xfrm>
          <a:prstGeom prst="flowChartConnector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742889FD-AEFC-4F9E-B7B1-D23DFFC394BC}"/>
              </a:ext>
            </a:extLst>
          </p:cNvPr>
          <p:cNvSpPr/>
          <p:nvPr/>
        </p:nvSpPr>
        <p:spPr>
          <a:xfrm>
            <a:off x="6601923" y="4912962"/>
            <a:ext cx="137570" cy="163313"/>
          </a:xfrm>
          <a:prstGeom prst="flowChartConnector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lowchart: Connector 55">
            <a:extLst>
              <a:ext uri="{FF2B5EF4-FFF2-40B4-BE49-F238E27FC236}">
                <a16:creationId xmlns:a16="http://schemas.microsoft.com/office/drawing/2014/main" id="{D40EE953-B78D-4162-9293-8983ACACC443}"/>
              </a:ext>
            </a:extLst>
          </p:cNvPr>
          <p:cNvSpPr/>
          <p:nvPr/>
        </p:nvSpPr>
        <p:spPr>
          <a:xfrm>
            <a:off x="7025253" y="4709764"/>
            <a:ext cx="137570" cy="163313"/>
          </a:xfrm>
          <a:prstGeom prst="flowChartConnector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04765B9-5056-4135-82A6-948FDC13CEEA}"/>
              </a:ext>
            </a:extLst>
          </p:cNvPr>
          <p:cNvSpPr/>
          <p:nvPr/>
        </p:nvSpPr>
        <p:spPr>
          <a:xfrm>
            <a:off x="8665600" y="2443138"/>
            <a:ext cx="3073403" cy="588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Flowchart: Connector 75">
            <a:extLst>
              <a:ext uri="{FF2B5EF4-FFF2-40B4-BE49-F238E27FC236}">
                <a16:creationId xmlns:a16="http://schemas.microsoft.com/office/drawing/2014/main" id="{371AC7FB-C134-432C-9959-2B1430A30030}"/>
              </a:ext>
            </a:extLst>
          </p:cNvPr>
          <p:cNvSpPr/>
          <p:nvPr/>
        </p:nvSpPr>
        <p:spPr>
          <a:xfrm>
            <a:off x="8765152" y="2654581"/>
            <a:ext cx="178902" cy="169842"/>
          </a:xfrm>
          <a:prstGeom prst="flowChartConnector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Flowchart: Connector 77">
            <a:extLst>
              <a:ext uri="{FF2B5EF4-FFF2-40B4-BE49-F238E27FC236}">
                <a16:creationId xmlns:a16="http://schemas.microsoft.com/office/drawing/2014/main" id="{D2990318-A4D0-4B89-B7DD-4CF12405DB5F}"/>
              </a:ext>
            </a:extLst>
          </p:cNvPr>
          <p:cNvSpPr/>
          <p:nvPr/>
        </p:nvSpPr>
        <p:spPr>
          <a:xfrm>
            <a:off x="10388677" y="2654581"/>
            <a:ext cx="173489" cy="163312"/>
          </a:xfrm>
          <a:prstGeom prst="flowChartConnector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60E2A0E-EDAA-43D7-9B59-99086F231F54}"/>
              </a:ext>
            </a:extLst>
          </p:cNvPr>
          <p:cNvSpPr txBox="1"/>
          <p:nvPr/>
        </p:nvSpPr>
        <p:spPr>
          <a:xfrm>
            <a:off x="8944054" y="2537740"/>
            <a:ext cx="125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electron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2029FDF-1D43-43DD-9D93-EB6B39F73363}"/>
              </a:ext>
            </a:extLst>
          </p:cNvPr>
          <p:cNvSpPr txBox="1"/>
          <p:nvPr/>
        </p:nvSpPr>
        <p:spPr>
          <a:xfrm>
            <a:off x="10562166" y="2537740"/>
            <a:ext cx="125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hole</a:t>
            </a:r>
          </a:p>
        </p:txBody>
      </p:sp>
    </p:spTree>
    <p:extLst>
      <p:ext uri="{BB962C8B-B14F-4D97-AF65-F5344CB8AC3E}">
        <p14:creationId xmlns:p14="http://schemas.microsoft.com/office/powerpoint/2010/main" val="63438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A27A956D-5B3B-41CD-8D23-7269FF116933}"/>
              </a:ext>
            </a:extLst>
          </p:cNvPr>
          <p:cNvSpPr/>
          <p:nvPr/>
        </p:nvSpPr>
        <p:spPr>
          <a:xfrm>
            <a:off x="5448300" y="973666"/>
            <a:ext cx="6400799" cy="3429937"/>
          </a:xfrm>
          <a:prstGeom prst="round2Diag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4F6E08-46DD-4ABA-AC54-5EACB7666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600" y="350329"/>
            <a:ext cx="10571998" cy="970450"/>
          </a:xfrm>
        </p:spPr>
        <p:txBody>
          <a:bodyPr/>
          <a:lstStyle/>
          <a:p>
            <a:r>
              <a:rPr lang="en-US" dirty="0"/>
              <a:t>Materials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B90F8E-A344-4A1A-8A5D-A3E123ADB6EF}"/>
              </a:ext>
            </a:extLst>
          </p:cNvPr>
          <p:cNvSpPr txBox="1"/>
          <p:nvPr/>
        </p:nvSpPr>
        <p:spPr>
          <a:xfrm>
            <a:off x="8517468" y="6311900"/>
            <a:ext cx="322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graphene.ac.rs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3C476AD-F368-45B3-B8E7-4F9C1B11405A}"/>
              </a:ext>
            </a:extLst>
          </p:cNvPr>
          <p:cNvSpPr/>
          <p:nvPr/>
        </p:nvSpPr>
        <p:spPr>
          <a:xfrm>
            <a:off x="385234" y="2341034"/>
            <a:ext cx="4064000" cy="403436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 descr="Image result for graphene">
            <a:extLst>
              <a:ext uri="{FF2B5EF4-FFF2-40B4-BE49-F238E27FC236}">
                <a16:creationId xmlns:a16="http://schemas.microsoft.com/office/drawing/2014/main" id="{5E52A51C-E05F-4719-8401-379E3B04F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96" y="2220648"/>
            <a:ext cx="2903537" cy="342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llout: Bent Line 8">
            <a:extLst>
              <a:ext uri="{FF2B5EF4-FFF2-40B4-BE49-F238E27FC236}">
                <a16:creationId xmlns:a16="http://schemas.microsoft.com/office/drawing/2014/main" id="{A632BA56-EF2B-477C-96CE-97FDFABBF9B2}"/>
              </a:ext>
            </a:extLst>
          </p:cNvPr>
          <p:cNvSpPr/>
          <p:nvPr/>
        </p:nvSpPr>
        <p:spPr>
          <a:xfrm rot="10800000" flipH="1">
            <a:off x="4402666" y="5878833"/>
            <a:ext cx="3005667" cy="740844"/>
          </a:xfrm>
          <a:prstGeom prst="borderCallout2">
            <a:avLst>
              <a:gd name="adj1" fmla="val 49607"/>
              <a:gd name="adj2" fmla="val -305"/>
              <a:gd name="adj3" fmla="val 49607"/>
              <a:gd name="adj4" fmla="val -9625"/>
              <a:gd name="adj5" fmla="val 104500"/>
              <a:gd name="adj6" fmla="val -2032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34AA6B-BDB0-40A7-98E4-979928323DBD}"/>
              </a:ext>
            </a:extLst>
          </p:cNvPr>
          <p:cNvSpPr txBox="1"/>
          <p:nvPr/>
        </p:nvSpPr>
        <p:spPr>
          <a:xfrm>
            <a:off x="4707463" y="5899834"/>
            <a:ext cx="2599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Graphene</a:t>
            </a:r>
          </a:p>
        </p:txBody>
      </p:sp>
      <p:sp>
        <p:nvSpPr>
          <p:cNvPr id="12" name="Callout: Bent Line 11">
            <a:extLst>
              <a:ext uri="{FF2B5EF4-FFF2-40B4-BE49-F238E27FC236}">
                <a16:creationId xmlns:a16="http://schemas.microsoft.com/office/drawing/2014/main" id="{A857A53A-ACC4-4EB7-B709-8600C7F5511A}"/>
              </a:ext>
            </a:extLst>
          </p:cNvPr>
          <p:cNvSpPr/>
          <p:nvPr/>
        </p:nvSpPr>
        <p:spPr>
          <a:xfrm rot="10800000" flipH="1">
            <a:off x="7408333" y="4689035"/>
            <a:ext cx="3005667" cy="740844"/>
          </a:xfrm>
          <a:prstGeom prst="borderCallout2">
            <a:avLst>
              <a:gd name="adj1" fmla="val 50750"/>
              <a:gd name="adj2" fmla="val 100399"/>
              <a:gd name="adj3" fmla="val 50750"/>
              <a:gd name="adj4" fmla="val 109811"/>
              <a:gd name="adj5" fmla="val 138214"/>
              <a:gd name="adj6" fmla="val 121221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D1FA30-E8FF-4B09-9BE4-9201892A54ED}"/>
              </a:ext>
            </a:extLst>
          </p:cNvPr>
          <p:cNvSpPr txBox="1"/>
          <p:nvPr/>
        </p:nvSpPr>
        <p:spPr>
          <a:xfrm>
            <a:off x="8280401" y="4736291"/>
            <a:ext cx="2599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TMDs</a:t>
            </a:r>
          </a:p>
        </p:txBody>
      </p:sp>
      <p:pic>
        <p:nvPicPr>
          <p:cNvPr id="2064" name="Content Placeholder 2063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D3E85859-B129-4E82-A980-AFE6C1F6C6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615" y="1453928"/>
            <a:ext cx="5554019" cy="2684162"/>
          </a:xfrm>
        </p:spPr>
      </p:pic>
      <p:sp>
        <p:nvSpPr>
          <p:cNvPr id="2065" name="Flowchart: Alternate Process 2064">
            <a:extLst>
              <a:ext uri="{FF2B5EF4-FFF2-40B4-BE49-F238E27FC236}">
                <a16:creationId xmlns:a16="http://schemas.microsoft.com/office/drawing/2014/main" id="{ABBD7518-8C49-481B-A2B2-3F332C00C553}"/>
              </a:ext>
            </a:extLst>
          </p:cNvPr>
          <p:cNvSpPr/>
          <p:nvPr/>
        </p:nvSpPr>
        <p:spPr>
          <a:xfrm>
            <a:off x="7116230" y="1338963"/>
            <a:ext cx="1828800" cy="881685"/>
          </a:xfrm>
          <a:prstGeom prst="flowChartAlternateProcess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6" name="TextBox 2065">
            <a:extLst>
              <a:ext uri="{FF2B5EF4-FFF2-40B4-BE49-F238E27FC236}">
                <a16:creationId xmlns:a16="http://schemas.microsoft.com/office/drawing/2014/main" id="{265B0A51-CEE0-4195-82EA-D642E6A0DDB8}"/>
              </a:ext>
            </a:extLst>
          </p:cNvPr>
          <p:cNvSpPr txBox="1"/>
          <p:nvPr/>
        </p:nvSpPr>
        <p:spPr>
          <a:xfrm>
            <a:off x="7408333" y="1368035"/>
            <a:ext cx="182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M</a:t>
            </a:r>
            <a:r>
              <a:rPr lang="en-US" sz="4400" b="1" dirty="0">
                <a:solidFill>
                  <a:schemeClr val="accent3">
                    <a:lumMod val="75000"/>
                  </a:schemeClr>
                </a:solidFill>
              </a:rPr>
              <a:t>X</a:t>
            </a:r>
            <a:r>
              <a:rPr lang="en-US" sz="4400" b="1" baseline="-25000" dirty="0">
                <a:solidFill>
                  <a:schemeClr val="accent3">
                    <a:lumMod val="75000"/>
                  </a:schemeClr>
                </a:solidFill>
              </a:rPr>
              <a:t>2</a:t>
            </a:r>
            <a:endParaRPr lang="en-US" sz="4400" b="1" kern="1200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1897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B9F7FB0-EBEA-4A55-B215-55830C256B57}"/>
              </a:ext>
            </a:extLst>
          </p:cNvPr>
          <p:cNvSpPr/>
          <p:nvPr/>
        </p:nvSpPr>
        <p:spPr>
          <a:xfrm>
            <a:off x="8169660" y="4847528"/>
            <a:ext cx="2535766" cy="1447081"/>
          </a:xfrm>
          <a:prstGeom prst="roundRect">
            <a:avLst/>
          </a:prstGeom>
          <a:solidFill>
            <a:schemeClr val="accent3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C02D344-17F9-4CAC-B724-F915B721C4DE}"/>
              </a:ext>
            </a:extLst>
          </p:cNvPr>
          <p:cNvSpPr/>
          <p:nvPr/>
        </p:nvSpPr>
        <p:spPr>
          <a:xfrm>
            <a:off x="8136467" y="3079544"/>
            <a:ext cx="2535766" cy="1447081"/>
          </a:xfrm>
          <a:prstGeom prst="roundRect">
            <a:avLst/>
          </a:prstGeom>
          <a:solidFill>
            <a:schemeClr val="accent3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B9CB927-16C0-4C84-AC07-274337C17E6A}"/>
              </a:ext>
            </a:extLst>
          </p:cNvPr>
          <p:cNvSpPr/>
          <p:nvPr/>
        </p:nvSpPr>
        <p:spPr>
          <a:xfrm>
            <a:off x="8136467" y="1361539"/>
            <a:ext cx="2535766" cy="1447081"/>
          </a:xfrm>
          <a:prstGeom prst="roundRect">
            <a:avLst/>
          </a:prstGeom>
          <a:solidFill>
            <a:schemeClr val="accent3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6AB188FF-3089-4C3E-AB2C-DA7E2BC9E0DF}"/>
              </a:ext>
            </a:extLst>
          </p:cNvPr>
          <p:cNvSpPr/>
          <p:nvPr/>
        </p:nvSpPr>
        <p:spPr>
          <a:xfrm>
            <a:off x="5150782" y="4682971"/>
            <a:ext cx="1679786" cy="1665779"/>
          </a:xfrm>
          <a:prstGeom prst="flowChartConnector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56876D74-567C-4F39-B872-600650F5CB78}"/>
              </a:ext>
            </a:extLst>
          </p:cNvPr>
          <p:cNvSpPr/>
          <p:nvPr/>
        </p:nvSpPr>
        <p:spPr>
          <a:xfrm>
            <a:off x="2756430" y="4682970"/>
            <a:ext cx="1679786" cy="1665779"/>
          </a:xfrm>
          <a:prstGeom prst="flowChartConnector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514CBA58-02CB-4CE9-ABFC-A2366FF4C214}"/>
              </a:ext>
            </a:extLst>
          </p:cNvPr>
          <p:cNvSpPr/>
          <p:nvPr/>
        </p:nvSpPr>
        <p:spPr>
          <a:xfrm>
            <a:off x="352916" y="4686431"/>
            <a:ext cx="1679786" cy="1665779"/>
          </a:xfrm>
          <a:prstGeom prst="flowChartConnector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A5403B06-5E38-4396-B042-8E29494A73DE}"/>
              </a:ext>
            </a:extLst>
          </p:cNvPr>
          <p:cNvSpPr/>
          <p:nvPr/>
        </p:nvSpPr>
        <p:spPr>
          <a:xfrm>
            <a:off x="2767156" y="2963034"/>
            <a:ext cx="1679786" cy="1665779"/>
          </a:xfrm>
          <a:prstGeom prst="flowChartConnector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899D7CFB-DBD9-4776-9EFB-961CB1A40333}"/>
              </a:ext>
            </a:extLst>
          </p:cNvPr>
          <p:cNvSpPr/>
          <p:nvPr/>
        </p:nvSpPr>
        <p:spPr>
          <a:xfrm>
            <a:off x="391999" y="2972478"/>
            <a:ext cx="1679786" cy="1665779"/>
          </a:xfrm>
          <a:prstGeom prst="flowChartConnector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D8C80180-3846-4123-8127-363629F954A2}"/>
              </a:ext>
            </a:extLst>
          </p:cNvPr>
          <p:cNvSpPr/>
          <p:nvPr/>
        </p:nvSpPr>
        <p:spPr>
          <a:xfrm>
            <a:off x="458052" y="1244889"/>
            <a:ext cx="1679786" cy="1665779"/>
          </a:xfrm>
          <a:prstGeom prst="flowChartConnector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9BA853A4-0ACA-424F-AC0E-18E86E24BE5B}"/>
              </a:ext>
            </a:extLst>
          </p:cNvPr>
          <p:cNvSpPr/>
          <p:nvPr/>
        </p:nvSpPr>
        <p:spPr>
          <a:xfrm>
            <a:off x="2745631" y="1237291"/>
            <a:ext cx="1679786" cy="1665779"/>
          </a:xfrm>
          <a:prstGeom prst="flowChartConnector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0068F-6907-4C24-95A6-DB63FF05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55" y="121472"/>
            <a:ext cx="10571998" cy="970450"/>
          </a:xfrm>
        </p:spPr>
        <p:txBody>
          <a:bodyPr/>
          <a:lstStyle/>
          <a:p>
            <a:r>
              <a:rPr lang="en-US" dirty="0"/>
              <a:t>TMD Combinations</a:t>
            </a:r>
          </a:p>
        </p:txBody>
      </p:sp>
      <p:pic>
        <p:nvPicPr>
          <p:cNvPr id="4" name="Content Placeholder 3" descr="Image result for titanium">
            <a:extLst>
              <a:ext uri="{FF2B5EF4-FFF2-40B4-BE49-F238E27FC236}">
                <a16:creationId xmlns:a16="http://schemas.microsoft.com/office/drawing/2014/main" id="{C6A1854D-9C50-4CBC-8730-E1D530282F7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78" y="1308798"/>
            <a:ext cx="1057102" cy="15052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Plus Sign 6">
            <a:extLst>
              <a:ext uri="{FF2B5EF4-FFF2-40B4-BE49-F238E27FC236}">
                <a16:creationId xmlns:a16="http://schemas.microsoft.com/office/drawing/2014/main" id="{3B7FB169-A9B8-4459-BB0E-72BA7ABBF6BD}"/>
              </a:ext>
            </a:extLst>
          </p:cNvPr>
          <p:cNvSpPr/>
          <p:nvPr/>
        </p:nvSpPr>
        <p:spPr>
          <a:xfrm>
            <a:off x="2164033" y="1780762"/>
            <a:ext cx="561109" cy="569422"/>
          </a:xfrm>
          <a:prstGeom prst="mathPlus">
            <a:avLst/>
          </a:prstGeom>
          <a:solidFill>
            <a:schemeClr val="tx1">
              <a:lumMod val="95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lus Sign 8">
            <a:extLst>
              <a:ext uri="{FF2B5EF4-FFF2-40B4-BE49-F238E27FC236}">
                <a16:creationId xmlns:a16="http://schemas.microsoft.com/office/drawing/2014/main" id="{7492F7E1-3440-4C56-9688-E1C97C972C52}"/>
              </a:ext>
            </a:extLst>
          </p:cNvPr>
          <p:cNvSpPr/>
          <p:nvPr/>
        </p:nvSpPr>
        <p:spPr>
          <a:xfrm>
            <a:off x="4496837" y="1778669"/>
            <a:ext cx="561109" cy="569422"/>
          </a:xfrm>
          <a:prstGeom prst="mathPlus">
            <a:avLst/>
          </a:prstGeom>
          <a:solidFill>
            <a:schemeClr val="tx1">
              <a:lumMod val="95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Equals 9">
            <a:extLst>
              <a:ext uri="{FF2B5EF4-FFF2-40B4-BE49-F238E27FC236}">
                <a16:creationId xmlns:a16="http://schemas.microsoft.com/office/drawing/2014/main" id="{E7F7AA6D-FC94-45E8-9952-A09C0F98C356}"/>
              </a:ext>
            </a:extLst>
          </p:cNvPr>
          <p:cNvSpPr/>
          <p:nvPr/>
        </p:nvSpPr>
        <p:spPr>
          <a:xfrm>
            <a:off x="7136422" y="1838936"/>
            <a:ext cx="594360" cy="448888"/>
          </a:xfrm>
          <a:prstGeom prst="mathEqual">
            <a:avLst/>
          </a:prstGeom>
          <a:solidFill>
            <a:schemeClr val="tx1">
              <a:lumMod val="95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 descr="Image result for molybdenum">
            <a:extLst>
              <a:ext uri="{FF2B5EF4-FFF2-40B4-BE49-F238E27FC236}">
                <a16:creationId xmlns:a16="http://schemas.microsoft.com/office/drawing/2014/main" id="{BFD235A4-1AC4-494B-B75B-881E3BC78D4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72" y="3012305"/>
            <a:ext cx="1539240" cy="1539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9B9A42-A8A4-4633-83B2-8740E0A9B189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664" y="3271038"/>
            <a:ext cx="1365053" cy="112514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Plus Sign 14">
            <a:extLst>
              <a:ext uri="{FF2B5EF4-FFF2-40B4-BE49-F238E27FC236}">
                <a16:creationId xmlns:a16="http://schemas.microsoft.com/office/drawing/2014/main" id="{E00DD69A-D9C2-403F-B908-DDDCBC76153E}"/>
              </a:ext>
            </a:extLst>
          </p:cNvPr>
          <p:cNvSpPr/>
          <p:nvPr/>
        </p:nvSpPr>
        <p:spPr>
          <a:xfrm>
            <a:off x="2150267" y="3520656"/>
            <a:ext cx="561109" cy="569422"/>
          </a:xfrm>
          <a:prstGeom prst="mathPlus">
            <a:avLst/>
          </a:prstGeom>
          <a:solidFill>
            <a:schemeClr val="tx1">
              <a:lumMod val="95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Plus Sign 15">
            <a:extLst>
              <a:ext uri="{FF2B5EF4-FFF2-40B4-BE49-F238E27FC236}">
                <a16:creationId xmlns:a16="http://schemas.microsoft.com/office/drawing/2014/main" id="{9BD685F3-87EE-4C00-B0CC-1EE0D6207C7E}"/>
              </a:ext>
            </a:extLst>
          </p:cNvPr>
          <p:cNvSpPr/>
          <p:nvPr/>
        </p:nvSpPr>
        <p:spPr>
          <a:xfrm>
            <a:off x="4496837" y="3511212"/>
            <a:ext cx="561109" cy="569422"/>
          </a:xfrm>
          <a:prstGeom prst="mathPlus">
            <a:avLst/>
          </a:prstGeom>
          <a:solidFill>
            <a:schemeClr val="tx1">
              <a:lumMod val="95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Equals 16">
            <a:extLst>
              <a:ext uri="{FF2B5EF4-FFF2-40B4-BE49-F238E27FC236}">
                <a16:creationId xmlns:a16="http://schemas.microsoft.com/office/drawing/2014/main" id="{F5FA63B1-D813-4C28-B19F-AF19497E95EF}"/>
              </a:ext>
            </a:extLst>
          </p:cNvPr>
          <p:cNvSpPr/>
          <p:nvPr/>
        </p:nvSpPr>
        <p:spPr>
          <a:xfrm>
            <a:off x="7136422" y="3578641"/>
            <a:ext cx="594360" cy="448888"/>
          </a:xfrm>
          <a:prstGeom prst="mathEqual">
            <a:avLst/>
          </a:prstGeom>
          <a:solidFill>
            <a:schemeClr val="tx1">
              <a:lumMod val="95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E669ED5-C14D-4F5F-B069-D91178CD205D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83" y="4968164"/>
            <a:ext cx="1399705" cy="11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ED20D6-3E79-4EA1-A27B-52B0FDB83824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624" y="4890617"/>
            <a:ext cx="1581150" cy="1607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F86B33-E8DF-49B3-A7B9-9B4D991F105F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705" y="4890618"/>
            <a:ext cx="1581150" cy="160718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Plus Sign 20">
            <a:extLst>
              <a:ext uri="{FF2B5EF4-FFF2-40B4-BE49-F238E27FC236}">
                <a16:creationId xmlns:a16="http://schemas.microsoft.com/office/drawing/2014/main" id="{2D7B9B42-DACC-446F-A032-789EB41B17EB}"/>
              </a:ext>
            </a:extLst>
          </p:cNvPr>
          <p:cNvSpPr/>
          <p:nvPr/>
        </p:nvSpPr>
        <p:spPr>
          <a:xfrm>
            <a:off x="2148355" y="5247856"/>
            <a:ext cx="561109" cy="569422"/>
          </a:xfrm>
          <a:prstGeom prst="mathPlus">
            <a:avLst/>
          </a:prstGeom>
          <a:solidFill>
            <a:schemeClr val="tx1">
              <a:lumMod val="95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Plus Sign 21">
            <a:extLst>
              <a:ext uri="{FF2B5EF4-FFF2-40B4-BE49-F238E27FC236}">
                <a16:creationId xmlns:a16="http://schemas.microsoft.com/office/drawing/2014/main" id="{E82DCFDD-A969-4AFF-B465-F485000448FB}"/>
              </a:ext>
            </a:extLst>
          </p:cNvPr>
          <p:cNvSpPr/>
          <p:nvPr/>
        </p:nvSpPr>
        <p:spPr>
          <a:xfrm>
            <a:off x="4483182" y="5231148"/>
            <a:ext cx="561109" cy="569422"/>
          </a:xfrm>
          <a:prstGeom prst="mathPlus">
            <a:avLst/>
          </a:prstGeom>
          <a:solidFill>
            <a:schemeClr val="tx1">
              <a:lumMod val="95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Equals 22">
            <a:extLst>
              <a:ext uri="{FF2B5EF4-FFF2-40B4-BE49-F238E27FC236}">
                <a16:creationId xmlns:a16="http://schemas.microsoft.com/office/drawing/2014/main" id="{01B5F510-2086-4372-A308-23A9E384C0CF}"/>
              </a:ext>
            </a:extLst>
          </p:cNvPr>
          <p:cNvSpPr/>
          <p:nvPr/>
        </p:nvSpPr>
        <p:spPr>
          <a:xfrm>
            <a:off x="7136422" y="5288717"/>
            <a:ext cx="594360" cy="448888"/>
          </a:xfrm>
          <a:prstGeom prst="mathEqual">
            <a:avLst/>
          </a:prstGeom>
          <a:solidFill>
            <a:schemeClr val="tx1">
              <a:lumMod val="95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6AF8DA-B2BA-4E88-B244-6BCE960CCA51}"/>
              </a:ext>
            </a:extLst>
          </p:cNvPr>
          <p:cNvSpPr txBox="1"/>
          <p:nvPr/>
        </p:nvSpPr>
        <p:spPr>
          <a:xfrm>
            <a:off x="8220460" y="4937453"/>
            <a:ext cx="33443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HfSe</a:t>
            </a:r>
            <a:r>
              <a:rPr lang="en-US" sz="72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en-US" sz="7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D536AB-D27B-4701-AB21-7E1F3C3D175A}"/>
              </a:ext>
            </a:extLst>
          </p:cNvPr>
          <p:cNvSpPr txBox="1"/>
          <p:nvPr/>
        </p:nvSpPr>
        <p:spPr>
          <a:xfrm>
            <a:off x="8220460" y="3168540"/>
            <a:ext cx="33443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</a:t>
            </a:r>
            <a:r>
              <a:rPr lang="en-US" sz="72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en-US" sz="7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548137-269A-4928-9668-0B3EA3F90499}"/>
              </a:ext>
            </a:extLst>
          </p:cNvPr>
          <p:cNvSpPr txBox="1"/>
          <p:nvPr/>
        </p:nvSpPr>
        <p:spPr>
          <a:xfrm>
            <a:off x="8355800" y="1448958"/>
            <a:ext cx="33443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TiTe</a:t>
            </a:r>
            <a:r>
              <a:rPr lang="en-US" sz="72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en-US" sz="7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8CF007-6A36-44D8-93E6-EE2C2447A9B7}"/>
              </a:ext>
            </a:extLst>
          </p:cNvPr>
          <p:cNvSpPr txBox="1"/>
          <p:nvPr/>
        </p:nvSpPr>
        <p:spPr>
          <a:xfrm>
            <a:off x="1338676" y="6548610"/>
            <a:ext cx="1051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newtondesk.com    theodoregray.com    thorne.com    kisspng.com    acs.org</a:t>
            </a:r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05AD0008-51E1-4B8E-95D9-ADBDD86C18E7}"/>
              </a:ext>
            </a:extLst>
          </p:cNvPr>
          <p:cNvSpPr/>
          <p:nvPr/>
        </p:nvSpPr>
        <p:spPr>
          <a:xfrm>
            <a:off x="5179069" y="1244517"/>
            <a:ext cx="1679786" cy="1665779"/>
          </a:xfrm>
          <a:prstGeom prst="flowChartConnector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208F6D6B-6D2F-4453-9118-43483FD0259F}"/>
              </a:ext>
            </a:extLst>
          </p:cNvPr>
          <p:cNvSpPr/>
          <p:nvPr/>
        </p:nvSpPr>
        <p:spPr>
          <a:xfrm>
            <a:off x="5142313" y="2963744"/>
            <a:ext cx="1679786" cy="1665779"/>
          </a:xfrm>
          <a:prstGeom prst="flowChartConnector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5EC87EA-8F60-4307-97C8-F3CF8769CCF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147" y="3232271"/>
            <a:ext cx="1365053" cy="1125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A picture containing animal, invertebrate, mollusk&#10;&#10;Description automatically generated">
            <a:extLst>
              <a:ext uri="{FF2B5EF4-FFF2-40B4-BE49-F238E27FC236}">
                <a16:creationId xmlns:a16="http://schemas.microsoft.com/office/drawing/2014/main" id="{63576B82-64A1-40B7-9C18-325B4F12DA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435" y="1504685"/>
            <a:ext cx="1458559" cy="1235239"/>
          </a:xfrm>
          <a:prstGeom prst="rect">
            <a:avLst/>
          </a:prstGeom>
        </p:spPr>
      </p:pic>
      <p:pic>
        <p:nvPicPr>
          <p:cNvPr id="44" name="Picture 43" descr="A picture containing animal, invertebrate, mollusk&#10;&#10;Description automatically generated">
            <a:extLst>
              <a:ext uri="{FF2B5EF4-FFF2-40B4-BE49-F238E27FC236}">
                <a16:creationId xmlns:a16="http://schemas.microsoft.com/office/drawing/2014/main" id="{7AD99B50-9A7E-4207-AFB1-B4575BA697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395" y="1508730"/>
            <a:ext cx="1458559" cy="123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48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8EFA2-B6DC-4DBC-A0D7-C4E2BC737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602" y="258784"/>
            <a:ext cx="10571998" cy="970450"/>
          </a:xfrm>
        </p:spPr>
        <p:txBody>
          <a:bodyPr/>
          <a:lstStyle/>
          <a:p>
            <a:r>
              <a:rPr lang="en-US" dirty="0"/>
              <a:t>Market Trends</a:t>
            </a:r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FEED3F48-1B80-4384-8C16-41BEC0731E2F}"/>
              </a:ext>
            </a:extLst>
          </p:cNvPr>
          <p:cNvSpPr/>
          <p:nvPr/>
        </p:nvSpPr>
        <p:spPr>
          <a:xfrm rot="5400000">
            <a:off x="6382100" y="827268"/>
            <a:ext cx="4174064" cy="6710530"/>
          </a:xfrm>
          <a:prstGeom prst="round2Same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AE237-7F17-4E4A-BC07-9449F60E346B}"/>
              </a:ext>
            </a:extLst>
          </p:cNvPr>
          <p:cNvSpPr txBox="1"/>
          <p:nvPr/>
        </p:nvSpPr>
        <p:spPr>
          <a:xfrm>
            <a:off x="9872134" y="6371166"/>
            <a:ext cx="1481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wsts.org</a:t>
            </a:r>
          </a:p>
        </p:txBody>
      </p:sp>
      <p:pic>
        <p:nvPicPr>
          <p:cNvPr id="1026" name="Picture 2" descr="Image result for semiconductor market data">
            <a:extLst>
              <a:ext uri="{FF2B5EF4-FFF2-40B4-BE49-F238E27FC236}">
                <a16:creationId xmlns:a16="http://schemas.microsoft.com/office/drawing/2014/main" id="{A28A9512-A30E-49A8-BB4B-98477CCC3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340" y="2420795"/>
            <a:ext cx="5792558" cy="3523477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2C6C104A-9093-48D6-B5CB-A21B844D363E}"/>
              </a:ext>
            </a:extLst>
          </p:cNvPr>
          <p:cNvSpPr/>
          <p:nvPr/>
        </p:nvSpPr>
        <p:spPr>
          <a:xfrm>
            <a:off x="519777" y="2380779"/>
            <a:ext cx="4119033" cy="905934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96FBC0C7-4472-4C12-892B-3206D9BF4BA8}"/>
              </a:ext>
            </a:extLst>
          </p:cNvPr>
          <p:cNvSpPr/>
          <p:nvPr/>
        </p:nvSpPr>
        <p:spPr>
          <a:xfrm>
            <a:off x="519778" y="3591424"/>
            <a:ext cx="4119033" cy="905934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EF415C4E-F670-477E-8613-34394CF2BF23}"/>
              </a:ext>
            </a:extLst>
          </p:cNvPr>
          <p:cNvSpPr/>
          <p:nvPr/>
        </p:nvSpPr>
        <p:spPr>
          <a:xfrm>
            <a:off x="519776" y="4753444"/>
            <a:ext cx="4119033" cy="905934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6354E0-D521-4D49-B0AA-670DAA255BA8}"/>
              </a:ext>
            </a:extLst>
          </p:cNvPr>
          <p:cNvSpPr txBox="1"/>
          <p:nvPr/>
        </p:nvSpPr>
        <p:spPr>
          <a:xfrm>
            <a:off x="367603" y="2634162"/>
            <a:ext cx="4186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$468.8 billion annual sales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88E15F-001A-4006-AD9C-A04B6D38CA74}"/>
              </a:ext>
            </a:extLst>
          </p:cNvPr>
          <p:cNvSpPr txBox="1"/>
          <p:nvPr/>
        </p:nvSpPr>
        <p:spPr>
          <a:xfrm>
            <a:off x="367602" y="3847539"/>
            <a:ext cx="4186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13.7% yearly increase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52EEBC-6148-47FE-93FB-200B404AB8F8}"/>
              </a:ext>
            </a:extLst>
          </p:cNvPr>
          <p:cNvSpPr txBox="1"/>
          <p:nvPr/>
        </p:nvSpPr>
        <p:spPr>
          <a:xfrm>
            <a:off x="405702" y="4996352"/>
            <a:ext cx="4186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1 trillion+ units shipped</a:t>
            </a:r>
          </a:p>
        </p:txBody>
      </p:sp>
    </p:spTree>
    <p:extLst>
      <p:ext uri="{BB962C8B-B14F-4D97-AF65-F5344CB8AC3E}">
        <p14:creationId xmlns:p14="http://schemas.microsoft.com/office/powerpoint/2010/main" val="3244096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A14BC-7CC0-4921-9F3F-119EE56D7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34" y="294790"/>
            <a:ext cx="10571998" cy="970450"/>
          </a:xfrm>
        </p:spPr>
        <p:txBody>
          <a:bodyPr/>
          <a:lstStyle/>
          <a:p>
            <a:r>
              <a:rPr lang="en-US" dirty="0"/>
              <a:t>Claim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827DB4E-C6AE-4289-853E-81048D5AD8A8}"/>
              </a:ext>
            </a:extLst>
          </p:cNvPr>
          <p:cNvSpPr/>
          <p:nvPr/>
        </p:nvSpPr>
        <p:spPr>
          <a:xfrm>
            <a:off x="4478865" y="2192867"/>
            <a:ext cx="7349068" cy="430684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54D4DB9-B761-47E5-868E-B770A6A4DDED}"/>
              </a:ext>
            </a:extLst>
          </p:cNvPr>
          <p:cNvSpPr/>
          <p:nvPr/>
        </p:nvSpPr>
        <p:spPr>
          <a:xfrm>
            <a:off x="6079066" y="2489201"/>
            <a:ext cx="4148666" cy="4953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Material Requirements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BE1F8B1-F396-4AB8-856A-EDE1BD54E845}"/>
              </a:ext>
            </a:extLst>
          </p:cNvPr>
          <p:cNvSpPr/>
          <p:nvPr/>
        </p:nvSpPr>
        <p:spPr>
          <a:xfrm>
            <a:off x="5583765" y="3306765"/>
            <a:ext cx="5139268" cy="626008"/>
          </a:xfrm>
          <a:prstGeom prst="roundRect">
            <a:avLst/>
          </a:prstGeom>
          <a:solidFill>
            <a:schemeClr val="accent3">
              <a:lumMod val="75000"/>
              <a:alpha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Atomically thin layers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9BD545C9-1AD1-4265-9E60-3F57855E5A73}"/>
              </a:ext>
            </a:extLst>
          </p:cNvPr>
          <p:cNvSpPr/>
          <p:nvPr/>
        </p:nvSpPr>
        <p:spPr>
          <a:xfrm>
            <a:off x="5583765" y="4073267"/>
            <a:ext cx="5139268" cy="626008"/>
          </a:xfrm>
          <a:prstGeom prst="roundRect">
            <a:avLst/>
          </a:prstGeom>
          <a:solidFill>
            <a:schemeClr val="accent3">
              <a:lumMod val="75000"/>
              <a:alpha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Mechanical strength and flexibility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7CFEEB0D-51AB-465D-B1ED-E3DC0F6F93F3}"/>
              </a:ext>
            </a:extLst>
          </p:cNvPr>
          <p:cNvSpPr/>
          <p:nvPr/>
        </p:nvSpPr>
        <p:spPr>
          <a:xfrm>
            <a:off x="5583765" y="4839769"/>
            <a:ext cx="5139268" cy="626008"/>
          </a:xfrm>
          <a:prstGeom prst="roundRect">
            <a:avLst/>
          </a:prstGeom>
          <a:solidFill>
            <a:schemeClr val="accent3">
              <a:lumMod val="75000"/>
              <a:alpha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Optimum electrical properties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C1E207E0-D7A1-40E8-BFEC-3B0D03E72649}"/>
              </a:ext>
            </a:extLst>
          </p:cNvPr>
          <p:cNvSpPr/>
          <p:nvPr/>
        </p:nvSpPr>
        <p:spPr>
          <a:xfrm>
            <a:off x="5583765" y="5602307"/>
            <a:ext cx="5139268" cy="626008"/>
          </a:xfrm>
          <a:prstGeom prst="roundRect">
            <a:avLst/>
          </a:prstGeom>
          <a:solidFill>
            <a:schemeClr val="accent3">
              <a:lumMod val="75000"/>
              <a:alpha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Uniform fabrication</a:t>
            </a:r>
          </a:p>
        </p:txBody>
      </p:sp>
      <p:sp>
        <p:nvSpPr>
          <p:cNvPr id="74" name="Hexagon 73">
            <a:extLst>
              <a:ext uri="{FF2B5EF4-FFF2-40B4-BE49-F238E27FC236}">
                <a16:creationId xmlns:a16="http://schemas.microsoft.com/office/drawing/2014/main" id="{6DB37E6E-923F-427A-AC1C-F3D775975D7C}"/>
              </a:ext>
            </a:extLst>
          </p:cNvPr>
          <p:cNvSpPr/>
          <p:nvPr/>
        </p:nvSpPr>
        <p:spPr>
          <a:xfrm>
            <a:off x="207434" y="2290233"/>
            <a:ext cx="2048933" cy="1739906"/>
          </a:xfrm>
          <a:prstGeom prst="hexag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Hexagon 74">
            <a:extLst>
              <a:ext uri="{FF2B5EF4-FFF2-40B4-BE49-F238E27FC236}">
                <a16:creationId xmlns:a16="http://schemas.microsoft.com/office/drawing/2014/main" id="{1AA7188E-7AD7-4A65-8828-9127D0F38D5D}"/>
              </a:ext>
            </a:extLst>
          </p:cNvPr>
          <p:cNvSpPr/>
          <p:nvPr/>
        </p:nvSpPr>
        <p:spPr>
          <a:xfrm>
            <a:off x="2197101" y="4823304"/>
            <a:ext cx="2048933" cy="1739906"/>
          </a:xfrm>
          <a:prstGeom prst="hexag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Parallelogram 75">
            <a:extLst>
              <a:ext uri="{FF2B5EF4-FFF2-40B4-BE49-F238E27FC236}">
                <a16:creationId xmlns:a16="http://schemas.microsoft.com/office/drawing/2014/main" id="{B264503C-2953-4DFE-B7E6-C6C9A415B3CE}"/>
              </a:ext>
            </a:extLst>
          </p:cNvPr>
          <p:cNvSpPr/>
          <p:nvPr/>
        </p:nvSpPr>
        <p:spPr>
          <a:xfrm>
            <a:off x="1422400" y="4183070"/>
            <a:ext cx="1667934" cy="486296"/>
          </a:xfrm>
          <a:prstGeom prst="parallelogram">
            <a:avLst/>
          </a:prstGeom>
          <a:solidFill>
            <a:schemeClr val="accent5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VS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46FFDC0B-19C3-4080-B2FF-F37E15A5E6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567" y="5085315"/>
            <a:ext cx="1524000" cy="1143000"/>
          </a:xfrm>
          <a:prstGeom prst="rect">
            <a:avLst/>
          </a:prstGeom>
        </p:spPr>
      </p:pic>
      <p:pic>
        <p:nvPicPr>
          <p:cNvPr id="79" name="Picture 2" descr="Image result for graphene">
            <a:extLst>
              <a:ext uri="{FF2B5EF4-FFF2-40B4-BE49-F238E27FC236}">
                <a16:creationId xmlns:a16="http://schemas.microsoft.com/office/drawing/2014/main" id="{60453D44-E99B-4CE1-BD2A-25AC3D76B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48" y="2380325"/>
            <a:ext cx="1022904" cy="120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49803F3E-BEB0-42D8-9DEC-9E4F546EC4B6}"/>
              </a:ext>
            </a:extLst>
          </p:cNvPr>
          <p:cNvSpPr txBox="1"/>
          <p:nvPr/>
        </p:nvSpPr>
        <p:spPr>
          <a:xfrm>
            <a:off x="6879167" y="6499710"/>
            <a:ext cx="5232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graphene.ac.rs    2dsemiconductors.com</a:t>
            </a:r>
          </a:p>
        </p:txBody>
      </p:sp>
    </p:spTree>
    <p:extLst>
      <p:ext uri="{BB962C8B-B14F-4D97-AF65-F5344CB8AC3E}">
        <p14:creationId xmlns:p14="http://schemas.microsoft.com/office/powerpoint/2010/main" val="1890767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EA014020-7D34-4DFF-8D6A-28055F73EC6A}"/>
              </a:ext>
            </a:extLst>
          </p:cNvPr>
          <p:cNvSpPr txBox="1"/>
          <p:nvPr/>
        </p:nvSpPr>
        <p:spPr>
          <a:xfrm>
            <a:off x="1881718" y="216115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Metal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6F93A4-98FB-4833-99C8-BAC2C0BEA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842" y="241302"/>
            <a:ext cx="10571998" cy="970450"/>
          </a:xfrm>
        </p:spPr>
        <p:txBody>
          <a:bodyPr/>
          <a:lstStyle/>
          <a:p>
            <a:r>
              <a:rPr lang="en-US" dirty="0"/>
              <a:t>Band Gap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032723-CA8C-4732-AD2A-58866309CF67}"/>
              </a:ext>
            </a:extLst>
          </p:cNvPr>
          <p:cNvSpPr/>
          <p:nvPr/>
        </p:nvSpPr>
        <p:spPr>
          <a:xfrm>
            <a:off x="1371601" y="4505060"/>
            <a:ext cx="2620434" cy="1688306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D26835-633F-437B-9847-41D74E8ACF09}"/>
              </a:ext>
            </a:extLst>
          </p:cNvPr>
          <p:cNvSpPr/>
          <p:nvPr/>
        </p:nvSpPr>
        <p:spPr>
          <a:xfrm>
            <a:off x="1371601" y="2816754"/>
            <a:ext cx="2620434" cy="1688306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4CBBAB-1965-400D-B1A1-733C130DCD35}"/>
              </a:ext>
            </a:extLst>
          </p:cNvPr>
          <p:cNvSpPr/>
          <p:nvPr/>
        </p:nvSpPr>
        <p:spPr>
          <a:xfrm>
            <a:off x="4777317" y="2816754"/>
            <a:ext cx="2620434" cy="1375832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C99E0A-B692-4A61-9BF9-E66AA18F17AA}"/>
              </a:ext>
            </a:extLst>
          </p:cNvPr>
          <p:cNvSpPr/>
          <p:nvPr/>
        </p:nvSpPr>
        <p:spPr>
          <a:xfrm>
            <a:off x="8183033" y="2816754"/>
            <a:ext cx="2620434" cy="1116012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AAD8E2-4A86-4C9A-96E7-6C3FB26933FB}"/>
              </a:ext>
            </a:extLst>
          </p:cNvPr>
          <p:cNvSpPr/>
          <p:nvPr/>
        </p:nvSpPr>
        <p:spPr>
          <a:xfrm>
            <a:off x="4777317" y="4817534"/>
            <a:ext cx="2620434" cy="13758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AD00D9-E28F-4859-903B-3EB37F89A046}"/>
              </a:ext>
            </a:extLst>
          </p:cNvPr>
          <p:cNvSpPr/>
          <p:nvPr/>
        </p:nvSpPr>
        <p:spPr>
          <a:xfrm>
            <a:off x="8183033" y="5077354"/>
            <a:ext cx="2620434" cy="1116011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5AA78472-72E0-44C8-8A22-B18FD9E9F210}"/>
              </a:ext>
            </a:extLst>
          </p:cNvPr>
          <p:cNvSpPr/>
          <p:nvPr/>
        </p:nvSpPr>
        <p:spPr>
          <a:xfrm>
            <a:off x="1621367" y="4699000"/>
            <a:ext cx="241300" cy="237067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7DFFAB3D-8630-4A8F-A5F6-B337B8CB4EE4}"/>
              </a:ext>
            </a:extLst>
          </p:cNvPr>
          <p:cNvSpPr/>
          <p:nvPr/>
        </p:nvSpPr>
        <p:spPr>
          <a:xfrm>
            <a:off x="2197629" y="4809068"/>
            <a:ext cx="241300" cy="237067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907D9BD6-2A03-421B-BBF9-C10895F122B0}"/>
              </a:ext>
            </a:extLst>
          </p:cNvPr>
          <p:cNvSpPr/>
          <p:nvPr/>
        </p:nvSpPr>
        <p:spPr>
          <a:xfrm>
            <a:off x="2773892" y="4601634"/>
            <a:ext cx="241300" cy="237067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BC5E0B0F-90FC-4479-80D1-5945621CCB33}"/>
              </a:ext>
            </a:extLst>
          </p:cNvPr>
          <p:cNvSpPr/>
          <p:nvPr/>
        </p:nvSpPr>
        <p:spPr>
          <a:xfrm>
            <a:off x="3369734" y="4838701"/>
            <a:ext cx="241300" cy="237067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F280CC7C-59BA-464C-ABA4-6C43323EB6F0}"/>
              </a:ext>
            </a:extLst>
          </p:cNvPr>
          <p:cNvSpPr/>
          <p:nvPr/>
        </p:nvSpPr>
        <p:spPr>
          <a:xfrm>
            <a:off x="5063067" y="5008036"/>
            <a:ext cx="241300" cy="237067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6C1ED046-2A91-44D1-898E-DDE0572844B9}"/>
              </a:ext>
            </a:extLst>
          </p:cNvPr>
          <p:cNvSpPr/>
          <p:nvPr/>
        </p:nvSpPr>
        <p:spPr>
          <a:xfrm>
            <a:off x="5683250" y="4889502"/>
            <a:ext cx="241300" cy="237067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01F76D66-FCEE-4CA5-870D-1DE9F73052D2}"/>
              </a:ext>
            </a:extLst>
          </p:cNvPr>
          <p:cNvSpPr/>
          <p:nvPr/>
        </p:nvSpPr>
        <p:spPr>
          <a:xfrm>
            <a:off x="6226440" y="5075769"/>
            <a:ext cx="241300" cy="237067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B428572-5F51-4BB9-9BA0-7771B14014D4}"/>
              </a:ext>
            </a:extLst>
          </p:cNvPr>
          <p:cNvSpPr/>
          <p:nvPr/>
        </p:nvSpPr>
        <p:spPr>
          <a:xfrm>
            <a:off x="6849533" y="4957236"/>
            <a:ext cx="241300" cy="237067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303C05D4-98E2-4712-8DA4-5C4E428CE1AD}"/>
              </a:ext>
            </a:extLst>
          </p:cNvPr>
          <p:cNvSpPr/>
          <p:nvPr/>
        </p:nvSpPr>
        <p:spPr>
          <a:xfrm>
            <a:off x="8449734" y="5268383"/>
            <a:ext cx="241300" cy="237067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1CE150C2-A461-4A9E-94F8-ED80486978FD}"/>
              </a:ext>
            </a:extLst>
          </p:cNvPr>
          <p:cNvSpPr/>
          <p:nvPr/>
        </p:nvSpPr>
        <p:spPr>
          <a:xfrm>
            <a:off x="9118601" y="5173137"/>
            <a:ext cx="241300" cy="237067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ABC97FD8-130E-4ADE-9A9E-975CD568C8CA}"/>
              </a:ext>
            </a:extLst>
          </p:cNvPr>
          <p:cNvSpPr/>
          <p:nvPr/>
        </p:nvSpPr>
        <p:spPr>
          <a:xfrm>
            <a:off x="9719734" y="5349212"/>
            <a:ext cx="241300" cy="237067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DEFFC525-77BD-4F41-80F2-D3307E231D20}"/>
              </a:ext>
            </a:extLst>
          </p:cNvPr>
          <p:cNvSpPr/>
          <p:nvPr/>
        </p:nvSpPr>
        <p:spPr>
          <a:xfrm>
            <a:off x="10292293" y="5230679"/>
            <a:ext cx="241300" cy="237067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ightning Bolt 13">
            <a:extLst>
              <a:ext uri="{FF2B5EF4-FFF2-40B4-BE49-F238E27FC236}">
                <a16:creationId xmlns:a16="http://schemas.microsoft.com/office/drawing/2014/main" id="{8C58249A-78FA-484D-8DD6-AF1F5F49DF07}"/>
              </a:ext>
            </a:extLst>
          </p:cNvPr>
          <p:cNvSpPr/>
          <p:nvPr/>
        </p:nvSpPr>
        <p:spPr>
          <a:xfrm>
            <a:off x="2394590" y="6239074"/>
            <a:ext cx="533400" cy="550333"/>
          </a:xfrm>
          <a:prstGeom prst="lightningBol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Lightning Bolt 27">
            <a:extLst>
              <a:ext uri="{FF2B5EF4-FFF2-40B4-BE49-F238E27FC236}">
                <a16:creationId xmlns:a16="http://schemas.microsoft.com/office/drawing/2014/main" id="{FF24F261-36CE-4216-AC4F-0C5FEF06DE99}"/>
              </a:ext>
            </a:extLst>
          </p:cNvPr>
          <p:cNvSpPr/>
          <p:nvPr/>
        </p:nvSpPr>
        <p:spPr>
          <a:xfrm>
            <a:off x="5803900" y="6237767"/>
            <a:ext cx="533400" cy="550333"/>
          </a:xfrm>
          <a:prstGeom prst="lightningBol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Lightning Bolt 28">
            <a:extLst>
              <a:ext uri="{FF2B5EF4-FFF2-40B4-BE49-F238E27FC236}">
                <a16:creationId xmlns:a16="http://schemas.microsoft.com/office/drawing/2014/main" id="{8C2042C6-E032-40A1-AB5B-84FFAFEACCB2}"/>
              </a:ext>
            </a:extLst>
          </p:cNvPr>
          <p:cNvSpPr/>
          <p:nvPr/>
        </p:nvSpPr>
        <p:spPr>
          <a:xfrm>
            <a:off x="9213210" y="6237767"/>
            <a:ext cx="533400" cy="550333"/>
          </a:xfrm>
          <a:prstGeom prst="lightningBol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A690BB-5A46-417B-9873-1C1B110979E2}"/>
              </a:ext>
            </a:extLst>
          </p:cNvPr>
          <p:cNvCxnSpPr/>
          <p:nvPr/>
        </p:nvCxnSpPr>
        <p:spPr>
          <a:xfrm flipV="1">
            <a:off x="618068" y="4505060"/>
            <a:ext cx="10195560" cy="0"/>
          </a:xfrm>
          <a:prstGeom prst="line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DD9A2F0-8E59-49FA-BA89-8159845052B1}"/>
              </a:ext>
            </a:extLst>
          </p:cNvPr>
          <p:cNvSpPr txBox="1"/>
          <p:nvPr/>
        </p:nvSpPr>
        <p:spPr>
          <a:xfrm>
            <a:off x="226481" y="3761816"/>
            <a:ext cx="11858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Fermi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/>
              <a:t>Level</a:t>
            </a:r>
          </a:p>
        </p:txBody>
      </p: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DBF2526F-8AE4-4C0C-83BD-BDD6776D378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8545" y="5216527"/>
            <a:ext cx="1223428" cy="1043516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369509B-51AF-4469-9FFE-53C186004484}"/>
              </a:ext>
            </a:extLst>
          </p:cNvPr>
          <p:cNvSpPr txBox="1"/>
          <p:nvPr/>
        </p:nvSpPr>
        <p:spPr>
          <a:xfrm>
            <a:off x="350416" y="6329575"/>
            <a:ext cx="118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electron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7AB9924F-09AA-4AE4-B934-7FCEF3A81CD0}"/>
              </a:ext>
            </a:extLst>
          </p:cNvPr>
          <p:cNvSpPr/>
          <p:nvPr/>
        </p:nvSpPr>
        <p:spPr>
          <a:xfrm>
            <a:off x="10881248" y="3933560"/>
            <a:ext cx="436146" cy="1143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8B604-D1AA-47E9-B85A-3C60B1C6DDAD}"/>
              </a:ext>
            </a:extLst>
          </p:cNvPr>
          <p:cNvSpPr txBox="1"/>
          <p:nvPr/>
        </p:nvSpPr>
        <p:spPr>
          <a:xfrm>
            <a:off x="11302580" y="4156215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Band Gap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5BD4D6-F6FC-4992-93CA-EF02820F73E0}"/>
              </a:ext>
            </a:extLst>
          </p:cNvPr>
          <p:cNvSpPr txBox="1"/>
          <p:nvPr/>
        </p:nvSpPr>
        <p:spPr>
          <a:xfrm>
            <a:off x="4721225" y="2159146"/>
            <a:ext cx="2698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Semiconductor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97D4713-ACAD-4233-A1F6-CCD7112A3DFB}"/>
              </a:ext>
            </a:extLst>
          </p:cNvPr>
          <p:cNvSpPr txBox="1"/>
          <p:nvPr/>
        </p:nvSpPr>
        <p:spPr>
          <a:xfrm>
            <a:off x="8679810" y="2165908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Insulator</a:t>
            </a:r>
          </a:p>
        </p:txBody>
      </p:sp>
    </p:spTree>
    <p:extLst>
      <p:ext uri="{BB962C8B-B14F-4D97-AF65-F5344CB8AC3E}">
        <p14:creationId xmlns:p14="http://schemas.microsoft.com/office/powerpoint/2010/main" val="253760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600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81481E-6 L -0.00091 -0.0909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456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repeatCount="6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48148E-6 L 0.00013 -0.1069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4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6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44444E-6 L 0.00078 -0.076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384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6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81481E-6 L -0.00013 -0.1113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557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repeatCount="3000" accel="50000" decel="5000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4.79167E-6 3.7037E-6 L 0.00092 -0.1666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833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repeatCount="3000" accel="50000" decel="5000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2.91667E-6 2.59259E-6 L 0.00052 -0.183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919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4" presetClass="path" presetSubtype="0" repeatCount="3000" accel="50000" decel="5000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1.66667E-6 -2.59259E-6 L -1.66667E-6 -0.1567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84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4" presetClass="path" presetSubtype="0" repeatCount="3000" accel="50000" decel="5000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2.08333E-7 -3.7037E-6 L -0.00091 -0.1740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870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14" grpId="0" animBg="1"/>
      <p:bldP spid="28" grpId="0" animBg="1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19FC1A1-E347-4428-BB30-DA1974A343BA}"/>
              </a:ext>
            </a:extLst>
          </p:cNvPr>
          <p:cNvSpPr/>
          <p:nvPr/>
        </p:nvSpPr>
        <p:spPr>
          <a:xfrm>
            <a:off x="6316401" y="716775"/>
            <a:ext cx="5695712" cy="574689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BEE81C5-8634-4105-9D45-25DC14236C16}"/>
              </a:ext>
            </a:extLst>
          </p:cNvPr>
          <p:cNvSpPr/>
          <p:nvPr/>
        </p:nvSpPr>
        <p:spPr>
          <a:xfrm>
            <a:off x="6765009" y="4949873"/>
            <a:ext cx="3699933" cy="605093"/>
          </a:xfrm>
          <a:prstGeom prst="rect">
            <a:avLst/>
          </a:prstGeom>
          <a:solidFill>
            <a:schemeClr val="tx1">
              <a:lumMod val="9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902131-7B2C-4501-ABD7-E1C9238C2EA1}"/>
              </a:ext>
            </a:extLst>
          </p:cNvPr>
          <p:cNvSpPr/>
          <p:nvPr/>
        </p:nvSpPr>
        <p:spPr>
          <a:xfrm>
            <a:off x="6765009" y="1651265"/>
            <a:ext cx="3699933" cy="1260112"/>
          </a:xfrm>
          <a:prstGeom prst="rect">
            <a:avLst/>
          </a:prstGeom>
          <a:solidFill>
            <a:schemeClr val="tx1">
              <a:lumMod val="9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B6A284-5746-4F83-8329-E438E1779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472" y="274252"/>
            <a:ext cx="10571998" cy="970450"/>
          </a:xfrm>
        </p:spPr>
        <p:txBody>
          <a:bodyPr/>
          <a:lstStyle/>
          <a:p>
            <a:r>
              <a:rPr lang="en-US" dirty="0"/>
              <a:t>Short-Channel Effects 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EE25F15-596D-4AD5-8D59-1C51A9088F42}"/>
              </a:ext>
            </a:extLst>
          </p:cNvPr>
          <p:cNvCxnSpPr>
            <a:cxnSpLocks/>
          </p:cNvCxnSpPr>
          <p:nvPr/>
        </p:nvCxnSpPr>
        <p:spPr>
          <a:xfrm>
            <a:off x="6765013" y="1651265"/>
            <a:ext cx="3699933" cy="3969"/>
          </a:xfrm>
          <a:prstGeom prst="line">
            <a:avLst/>
          </a:prstGeom>
          <a:ln>
            <a:solidFill>
              <a:schemeClr val="tx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8862E82-13E7-4AEC-A277-5EB6EBEAE01F}"/>
              </a:ext>
            </a:extLst>
          </p:cNvPr>
          <p:cNvCxnSpPr>
            <a:cxnSpLocks/>
            <a:endCxn id="22" idx="0"/>
          </p:cNvCxnSpPr>
          <p:nvPr/>
        </p:nvCxnSpPr>
        <p:spPr>
          <a:xfrm flipH="1" flipV="1">
            <a:off x="10171630" y="1082087"/>
            <a:ext cx="289454" cy="570238"/>
          </a:xfrm>
          <a:prstGeom prst="line">
            <a:avLst/>
          </a:prstGeom>
          <a:ln>
            <a:solidFill>
              <a:schemeClr val="tx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E78AD5F-B88B-45DB-AC8E-FC892B395D8F}"/>
              </a:ext>
            </a:extLst>
          </p:cNvPr>
          <p:cNvCxnSpPr>
            <a:cxnSpLocks/>
          </p:cNvCxnSpPr>
          <p:nvPr/>
        </p:nvCxnSpPr>
        <p:spPr>
          <a:xfrm>
            <a:off x="6765011" y="2908559"/>
            <a:ext cx="3699933" cy="3969"/>
          </a:xfrm>
          <a:prstGeom prst="line">
            <a:avLst/>
          </a:prstGeom>
          <a:ln>
            <a:solidFill>
              <a:schemeClr val="tx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0C090BB-B867-412E-8845-309E26B2F8EE}"/>
              </a:ext>
            </a:extLst>
          </p:cNvPr>
          <p:cNvCxnSpPr>
            <a:cxnSpLocks/>
            <a:endCxn id="68" idx="0"/>
          </p:cNvCxnSpPr>
          <p:nvPr/>
        </p:nvCxnSpPr>
        <p:spPr>
          <a:xfrm flipH="1">
            <a:off x="10185722" y="2908559"/>
            <a:ext cx="279224" cy="556433"/>
          </a:xfrm>
          <a:prstGeom prst="line">
            <a:avLst/>
          </a:prstGeom>
          <a:ln>
            <a:solidFill>
              <a:schemeClr val="tx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B322085-47C5-4A9F-B53E-10F69F9785CD}"/>
              </a:ext>
            </a:extLst>
          </p:cNvPr>
          <p:cNvCxnSpPr>
            <a:cxnSpLocks/>
          </p:cNvCxnSpPr>
          <p:nvPr/>
        </p:nvCxnSpPr>
        <p:spPr>
          <a:xfrm>
            <a:off x="6765010" y="4940565"/>
            <a:ext cx="3699933" cy="39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3DEAF88-A153-4FD6-86C1-DE2B5FAEDA35}"/>
              </a:ext>
            </a:extLst>
          </p:cNvPr>
          <p:cNvCxnSpPr>
            <a:cxnSpLocks/>
          </p:cNvCxnSpPr>
          <p:nvPr/>
        </p:nvCxnSpPr>
        <p:spPr>
          <a:xfrm flipH="1" flipV="1">
            <a:off x="10183044" y="4366879"/>
            <a:ext cx="281898" cy="573686"/>
          </a:xfrm>
          <a:prstGeom prst="line">
            <a:avLst/>
          </a:prstGeom>
          <a:ln>
            <a:solidFill>
              <a:schemeClr val="tx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B847252-0A38-4876-B8CA-A65833BACDFB}"/>
              </a:ext>
            </a:extLst>
          </p:cNvPr>
          <p:cNvCxnSpPr>
            <a:cxnSpLocks/>
          </p:cNvCxnSpPr>
          <p:nvPr/>
        </p:nvCxnSpPr>
        <p:spPr>
          <a:xfrm>
            <a:off x="6765009" y="5561520"/>
            <a:ext cx="3699933" cy="3969"/>
          </a:xfrm>
          <a:prstGeom prst="line">
            <a:avLst/>
          </a:prstGeom>
          <a:ln>
            <a:solidFill>
              <a:schemeClr val="tx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108AC93-3CA4-45F4-83A5-69F4B9C89CF2}"/>
              </a:ext>
            </a:extLst>
          </p:cNvPr>
          <p:cNvCxnSpPr>
            <a:cxnSpLocks/>
          </p:cNvCxnSpPr>
          <p:nvPr/>
        </p:nvCxnSpPr>
        <p:spPr>
          <a:xfrm flipH="1">
            <a:off x="10183044" y="5561520"/>
            <a:ext cx="281900" cy="546050"/>
          </a:xfrm>
          <a:prstGeom prst="line">
            <a:avLst/>
          </a:prstGeom>
          <a:ln>
            <a:solidFill>
              <a:schemeClr val="tx2">
                <a:lumMod val="2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Flowchart: Connector 47">
            <a:extLst>
              <a:ext uri="{FF2B5EF4-FFF2-40B4-BE49-F238E27FC236}">
                <a16:creationId xmlns:a16="http://schemas.microsoft.com/office/drawing/2014/main" id="{F687493C-24EC-4B20-BBEF-EF20F61B471B}"/>
              </a:ext>
            </a:extLst>
          </p:cNvPr>
          <p:cNvSpPr/>
          <p:nvPr/>
        </p:nvSpPr>
        <p:spPr>
          <a:xfrm>
            <a:off x="6980911" y="1880390"/>
            <a:ext cx="228600" cy="224895"/>
          </a:xfrm>
          <a:prstGeom prst="flowChartConnector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49" name="Flowchart: Connector 48">
            <a:extLst>
              <a:ext uri="{FF2B5EF4-FFF2-40B4-BE49-F238E27FC236}">
                <a16:creationId xmlns:a16="http://schemas.microsoft.com/office/drawing/2014/main" id="{40876E33-6011-4A8A-B66D-091BBB4AE690}"/>
              </a:ext>
            </a:extLst>
          </p:cNvPr>
          <p:cNvSpPr/>
          <p:nvPr/>
        </p:nvSpPr>
        <p:spPr>
          <a:xfrm>
            <a:off x="7505847" y="2199876"/>
            <a:ext cx="228600" cy="224895"/>
          </a:xfrm>
          <a:prstGeom prst="flowChartConnector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50" name="Flowchart: Connector 49">
            <a:extLst>
              <a:ext uri="{FF2B5EF4-FFF2-40B4-BE49-F238E27FC236}">
                <a16:creationId xmlns:a16="http://schemas.microsoft.com/office/drawing/2014/main" id="{6932244B-3A0E-458A-AA07-D08E7765EB4C}"/>
              </a:ext>
            </a:extLst>
          </p:cNvPr>
          <p:cNvSpPr/>
          <p:nvPr/>
        </p:nvSpPr>
        <p:spPr>
          <a:xfrm>
            <a:off x="7116380" y="2506027"/>
            <a:ext cx="228600" cy="224895"/>
          </a:xfrm>
          <a:prstGeom prst="flowChartConnector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51" name="Flowchart: Connector 50">
            <a:extLst>
              <a:ext uri="{FF2B5EF4-FFF2-40B4-BE49-F238E27FC236}">
                <a16:creationId xmlns:a16="http://schemas.microsoft.com/office/drawing/2014/main" id="{0A37168A-5437-4C99-BFAD-9D7FFB637664}"/>
              </a:ext>
            </a:extLst>
          </p:cNvPr>
          <p:cNvSpPr/>
          <p:nvPr/>
        </p:nvSpPr>
        <p:spPr>
          <a:xfrm>
            <a:off x="7975747" y="1772915"/>
            <a:ext cx="228600" cy="224895"/>
          </a:xfrm>
          <a:prstGeom prst="flowChartConnector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52" name="Flowchart: Connector 51">
            <a:extLst>
              <a:ext uri="{FF2B5EF4-FFF2-40B4-BE49-F238E27FC236}">
                <a16:creationId xmlns:a16="http://schemas.microsoft.com/office/drawing/2014/main" id="{D52BFCCA-57CC-4372-B127-ED5AC2AFF133}"/>
              </a:ext>
            </a:extLst>
          </p:cNvPr>
          <p:cNvSpPr/>
          <p:nvPr/>
        </p:nvSpPr>
        <p:spPr>
          <a:xfrm>
            <a:off x="7975747" y="2441770"/>
            <a:ext cx="228600" cy="224895"/>
          </a:xfrm>
          <a:prstGeom prst="flowChartConnector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036010A1-2255-4EEC-BF40-CB4019B4D5AD}"/>
              </a:ext>
            </a:extLst>
          </p:cNvPr>
          <p:cNvSpPr/>
          <p:nvPr/>
        </p:nvSpPr>
        <p:spPr>
          <a:xfrm>
            <a:off x="8538780" y="1984603"/>
            <a:ext cx="228600" cy="224895"/>
          </a:xfrm>
          <a:prstGeom prst="flowChartConnector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54" name="Flowchart: Connector 53">
            <a:extLst>
              <a:ext uri="{FF2B5EF4-FFF2-40B4-BE49-F238E27FC236}">
                <a16:creationId xmlns:a16="http://schemas.microsoft.com/office/drawing/2014/main" id="{970730CE-9260-4437-A8C4-3026A8D12BF3}"/>
              </a:ext>
            </a:extLst>
          </p:cNvPr>
          <p:cNvSpPr/>
          <p:nvPr/>
        </p:nvSpPr>
        <p:spPr>
          <a:xfrm>
            <a:off x="8805482" y="2352933"/>
            <a:ext cx="228600" cy="224895"/>
          </a:xfrm>
          <a:prstGeom prst="flowChartConnector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F8DE8B84-7E05-4260-9612-3727E407E35D}"/>
              </a:ext>
            </a:extLst>
          </p:cNvPr>
          <p:cNvSpPr/>
          <p:nvPr/>
        </p:nvSpPr>
        <p:spPr>
          <a:xfrm>
            <a:off x="9288080" y="1745852"/>
            <a:ext cx="228600" cy="224895"/>
          </a:xfrm>
          <a:prstGeom prst="flowChartConnector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56" name="Flowchart: Connector 55">
            <a:extLst>
              <a:ext uri="{FF2B5EF4-FFF2-40B4-BE49-F238E27FC236}">
                <a16:creationId xmlns:a16="http://schemas.microsoft.com/office/drawing/2014/main" id="{4BEC80F7-63F7-42B2-92AC-B9BA00FEBC00}"/>
              </a:ext>
            </a:extLst>
          </p:cNvPr>
          <p:cNvSpPr/>
          <p:nvPr/>
        </p:nvSpPr>
        <p:spPr>
          <a:xfrm>
            <a:off x="9567481" y="2521939"/>
            <a:ext cx="228600" cy="224895"/>
          </a:xfrm>
          <a:prstGeom prst="flowChartConnector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78E6E32A-EFBE-41AA-9946-6735051345BC}"/>
              </a:ext>
            </a:extLst>
          </p:cNvPr>
          <p:cNvSpPr/>
          <p:nvPr/>
        </p:nvSpPr>
        <p:spPr>
          <a:xfrm>
            <a:off x="9800313" y="2052039"/>
            <a:ext cx="228600" cy="224895"/>
          </a:xfrm>
          <a:prstGeom prst="flowChartConnector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4CE3ACB4-4C13-49B1-AE0C-0CC5D5ACFE46}"/>
              </a:ext>
            </a:extLst>
          </p:cNvPr>
          <p:cNvSpPr/>
          <p:nvPr/>
        </p:nvSpPr>
        <p:spPr>
          <a:xfrm>
            <a:off x="6879314" y="5030621"/>
            <a:ext cx="228600" cy="224895"/>
          </a:xfrm>
          <a:prstGeom prst="flowChartConnector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59" name="Flowchart: Connector 58">
            <a:extLst>
              <a:ext uri="{FF2B5EF4-FFF2-40B4-BE49-F238E27FC236}">
                <a16:creationId xmlns:a16="http://schemas.microsoft.com/office/drawing/2014/main" id="{990D075D-4A92-45AF-96CB-E787ED600D02}"/>
              </a:ext>
            </a:extLst>
          </p:cNvPr>
          <p:cNvSpPr/>
          <p:nvPr/>
        </p:nvSpPr>
        <p:spPr>
          <a:xfrm>
            <a:off x="7230680" y="5263621"/>
            <a:ext cx="228600" cy="224895"/>
          </a:xfrm>
          <a:prstGeom prst="flowChartConnector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60" name="Flowchart: Connector 59">
            <a:extLst>
              <a:ext uri="{FF2B5EF4-FFF2-40B4-BE49-F238E27FC236}">
                <a16:creationId xmlns:a16="http://schemas.microsoft.com/office/drawing/2014/main" id="{C3E07B27-A5EA-4130-82DF-DEDADCBDB879}"/>
              </a:ext>
            </a:extLst>
          </p:cNvPr>
          <p:cNvSpPr/>
          <p:nvPr/>
        </p:nvSpPr>
        <p:spPr>
          <a:xfrm>
            <a:off x="7721747" y="4991630"/>
            <a:ext cx="228600" cy="224895"/>
          </a:xfrm>
          <a:prstGeom prst="flowChartConnector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09BF2308-7918-4D03-92F1-938DCE71659D}"/>
              </a:ext>
            </a:extLst>
          </p:cNvPr>
          <p:cNvSpPr/>
          <p:nvPr/>
        </p:nvSpPr>
        <p:spPr>
          <a:xfrm>
            <a:off x="8035013" y="5240209"/>
            <a:ext cx="228600" cy="224895"/>
          </a:xfrm>
          <a:prstGeom prst="flowChartConnector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62" name="Flowchart: Connector 61">
            <a:extLst>
              <a:ext uri="{FF2B5EF4-FFF2-40B4-BE49-F238E27FC236}">
                <a16:creationId xmlns:a16="http://schemas.microsoft.com/office/drawing/2014/main" id="{0194CCC7-A1E4-4D79-BECB-B8925A7CEB40}"/>
              </a:ext>
            </a:extLst>
          </p:cNvPr>
          <p:cNvSpPr/>
          <p:nvPr/>
        </p:nvSpPr>
        <p:spPr>
          <a:xfrm>
            <a:off x="8373681" y="5079641"/>
            <a:ext cx="228600" cy="224895"/>
          </a:xfrm>
          <a:prstGeom prst="flowChartConnector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63" name="Flowchart: Connector 62">
            <a:extLst>
              <a:ext uri="{FF2B5EF4-FFF2-40B4-BE49-F238E27FC236}">
                <a16:creationId xmlns:a16="http://schemas.microsoft.com/office/drawing/2014/main" id="{880E9B3D-10D6-46E3-8BD1-3081EC275D23}"/>
              </a:ext>
            </a:extLst>
          </p:cNvPr>
          <p:cNvSpPr/>
          <p:nvPr/>
        </p:nvSpPr>
        <p:spPr>
          <a:xfrm>
            <a:off x="8839346" y="5240208"/>
            <a:ext cx="228600" cy="224895"/>
          </a:xfrm>
          <a:prstGeom prst="flowChartConnector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64" name="Flowchart: Connector 63">
            <a:extLst>
              <a:ext uri="{FF2B5EF4-FFF2-40B4-BE49-F238E27FC236}">
                <a16:creationId xmlns:a16="http://schemas.microsoft.com/office/drawing/2014/main" id="{AA16A8F9-456F-48E0-A9CB-CED0098D3E8B}"/>
              </a:ext>
            </a:extLst>
          </p:cNvPr>
          <p:cNvSpPr/>
          <p:nvPr/>
        </p:nvSpPr>
        <p:spPr>
          <a:xfrm>
            <a:off x="9338881" y="4991630"/>
            <a:ext cx="228600" cy="224895"/>
          </a:xfrm>
          <a:prstGeom prst="flowChartConnector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65" name="Flowchart: Connector 64">
            <a:extLst>
              <a:ext uri="{FF2B5EF4-FFF2-40B4-BE49-F238E27FC236}">
                <a16:creationId xmlns:a16="http://schemas.microsoft.com/office/drawing/2014/main" id="{F19ECD3A-C129-4914-AC81-8857D5B39EE7}"/>
              </a:ext>
            </a:extLst>
          </p:cNvPr>
          <p:cNvSpPr/>
          <p:nvPr/>
        </p:nvSpPr>
        <p:spPr>
          <a:xfrm>
            <a:off x="9753748" y="5238070"/>
            <a:ext cx="228600" cy="224895"/>
          </a:xfrm>
          <a:prstGeom prst="flowChartConnector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239B8D8-9073-47B9-8338-2970DFE88E24}"/>
              </a:ext>
            </a:extLst>
          </p:cNvPr>
          <p:cNvSpPr/>
          <p:nvPr/>
        </p:nvSpPr>
        <p:spPr>
          <a:xfrm>
            <a:off x="6585099" y="5022949"/>
            <a:ext cx="114299" cy="48134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3B99D8E-6215-4A55-B1E0-B22514E78DA4}"/>
              </a:ext>
            </a:extLst>
          </p:cNvPr>
          <p:cNvSpPr/>
          <p:nvPr/>
        </p:nvSpPr>
        <p:spPr>
          <a:xfrm>
            <a:off x="6585095" y="2018075"/>
            <a:ext cx="114299" cy="48134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9908931-6C67-48BC-987E-8246EDDFEB90}"/>
              </a:ext>
            </a:extLst>
          </p:cNvPr>
          <p:cNvSpPr txBox="1"/>
          <p:nvPr/>
        </p:nvSpPr>
        <p:spPr>
          <a:xfrm>
            <a:off x="10407796" y="1923904"/>
            <a:ext cx="15959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Wide Channel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7F7FC59-012A-4CAB-A94A-923A6A27D8B3}"/>
              </a:ext>
            </a:extLst>
          </p:cNvPr>
          <p:cNvSpPr txBox="1"/>
          <p:nvPr/>
        </p:nvSpPr>
        <p:spPr>
          <a:xfrm>
            <a:off x="10301846" y="4884127"/>
            <a:ext cx="1820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Narrow Channel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3E9C8AC-7FF0-4C20-B85E-F7A185035F2F}"/>
              </a:ext>
            </a:extLst>
          </p:cNvPr>
          <p:cNvSpPr/>
          <p:nvPr/>
        </p:nvSpPr>
        <p:spPr>
          <a:xfrm>
            <a:off x="272974" y="3890613"/>
            <a:ext cx="5715679" cy="2651823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4D71887F-322E-4EBD-907D-D9BCF29BD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336" y="4215096"/>
            <a:ext cx="2594648" cy="2002154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DBAAC10A-D8B2-4735-9377-F6357B74F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72" y="4215096"/>
            <a:ext cx="2572866" cy="2002153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2FD89A17-73E9-4E09-8F22-F6AD54C2A390}"/>
              </a:ext>
            </a:extLst>
          </p:cNvPr>
          <p:cNvSpPr txBox="1"/>
          <p:nvPr/>
        </p:nvSpPr>
        <p:spPr>
          <a:xfrm>
            <a:off x="8339666" y="6463671"/>
            <a:ext cx="3467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SPIE Journals and Proceedings</a:t>
            </a:r>
          </a:p>
        </p:txBody>
      </p:sp>
      <p:sp>
        <p:nvSpPr>
          <p:cNvPr id="20" name="Callout: Down Arrow 19">
            <a:extLst>
              <a:ext uri="{FF2B5EF4-FFF2-40B4-BE49-F238E27FC236}">
                <a16:creationId xmlns:a16="http://schemas.microsoft.com/office/drawing/2014/main" id="{D197FDAD-86C1-4B9A-934E-1FF327682021}"/>
              </a:ext>
            </a:extLst>
          </p:cNvPr>
          <p:cNvSpPr/>
          <p:nvPr/>
        </p:nvSpPr>
        <p:spPr>
          <a:xfrm>
            <a:off x="361901" y="2506027"/>
            <a:ext cx="2428811" cy="1273979"/>
          </a:xfrm>
          <a:prstGeom prst="downArrowCallout">
            <a:avLst>
              <a:gd name="adj1" fmla="val 11675"/>
              <a:gd name="adj2" fmla="val 14097"/>
              <a:gd name="adj3" fmla="val 19549"/>
              <a:gd name="adj4" fmla="val 6497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Dangling Bonds</a:t>
            </a:r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3DD7668E-1981-4022-BD07-BEC010A98EB4}"/>
              </a:ext>
            </a:extLst>
          </p:cNvPr>
          <p:cNvSpPr/>
          <p:nvPr/>
        </p:nvSpPr>
        <p:spPr>
          <a:xfrm>
            <a:off x="10171630" y="1082087"/>
            <a:ext cx="284476" cy="568027"/>
          </a:xfrm>
          <a:prstGeom prst="rtTriangle">
            <a:avLst/>
          </a:prstGeom>
          <a:solidFill>
            <a:schemeClr val="accent3">
              <a:lumMod val="5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ight Triangle 67">
            <a:extLst>
              <a:ext uri="{FF2B5EF4-FFF2-40B4-BE49-F238E27FC236}">
                <a16:creationId xmlns:a16="http://schemas.microsoft.com/office/drawing/2014/main" id="{B8676BB3-F56E-47EB-A06F-E0B149F3EA6B}"/>
              </a:ext>
            </a:extLst>
          </p:cNvPr>
          <p:cNvSpPr/>
          <p:nvPr/>
        </p:nvSpPr>
        <p:spPr>
          <a:xfrm flipV="1">
            <a:off x="10185722" y="2926299"/>
            <a:ext cx="266688" cy="538693"/>
          </a:xfrm>
          <a:prstGeom prst="rtTriangle">
            <a:avLst/>
          </a:prstGeom>
          <a:solidFill>
            <a:schemeClr val="accent3">
              <a:lumMod val="5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ight Triangle 70">
            <a:extLst>
              <a:ext uri="{FF2B5EF4-FFF2-40B4-BE49-F238E27FC236}">
                <a16:creationId xmlns:a16="http://schemas.microsoft.com/office/drawing/2014/main" id="{7608752E-51F0-44DD-99E1-3B96CB7FDD86}"/>
              </a:ext>
            </a:extLst>
          </p:cNvPr>
          <p:cNvSpPr/>
          <p:nvPr/>
        </p:nvSpPr>
        <p:spPr>
          <a:xfrm>
            <a:off x="10167934" y="4366879"/>
            <a:ext cx="284476" cy="568027"/>
          </a:xfrm>
          <a:prstGeom prst="rtTriangle">
            <a:avLst/>
          </a:prstGeom>
          <a:solidFill>
            <a:schemeClr val="accent3">
              <a:lumMod val="5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ight Triangle 75">
            <a:extLst>
              <a:ext uri="{FF2B5EF4-FFF2-40B4-BE49-F238E27FC236}">
                <a16:creationId xmlns:a16="http://schemas.microsoft.com/office/drawing/2014/main" id="{0947BDC6-BCC5-4A81-9E2D-527567FF7307}"/>
              </a:ext>
            </a:extLst>
          </p:cNvPr>
          <p:cNvSpPr/>
          <p:nvPr/>
        </p:nvSpPr>
        <p:spPr>
          <a:xfrm flipV="1">
            <a:off x="10175636" y="5568877"/>
            <a:ext cx="266688" cy="538693"/>
          </a:xfrm>
          <a:prstGeom prst="rtTriangle">
            <a:avLst/>
          </a:prstGeom>
          <a:solidFill>
            <a:schemeClr val="accent3">
              <a:lumMod val="5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5F4D45-FBE1-422E-94D0-B7774CE72CF3}"/>
              </a:ext>
            </a:extLst>
          </p:cNvPr>
          <p:cNvSpPr/>
          <p:nvPr/>
        </p:nvSpPr>
        <p:spPr>
          <a:xfrm>
            <a:off x="6763889" y="1093074"/>
            <a:ext cx="3409094" cy="558911"/>
          </a:xfrm>
          <a:prstGeom prst="rect">
            <a:avLst/>
          </a:prstGeom>
          <a:solidFill>
            <a:schemeClr val="accent3">
              <a:lumMod val="5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917B1C2-753D-4281-87EA-821C030554CE}"/>
              </a:ext>
            </a:extLst>
          </p:cNvPr>
          <p:cNvSpPr/>
          <p:nvPr/>
        </p:nvSpPr>
        <p:spPr>
          <a:xfrm>
            <a:off x="6777343" y="2919369"/>
            <a:ext cx="3409094" cy="558911"/>
          </a:xfrm>
          <a:prstGeom prst="rect">
            <a:avLst/>
          </a:prstGeom>
          <a:solidFill>
            <a:schemeClr val="accent3">
              <a:lumMod val="5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E9D3475-8113-4504-B7C8-8377CE98F7DF}"/>
              </a:ext>
            </a:extLst>
          </p:cNvPr>
          <p:cNvSpPr/>
          <p:nvPr/>
        </p:nvSpPr>
        <p:spPr>
          <a:xfrm>
            <a:off x="6758294" y="4372007"/>
            <a:ext cx="3409094" cy="558911"/>
          </a:xfrm>
          <a:prstGeom prst="rect">
            <a:avLst/>
          </a:prstGeom>
          <a:solidFill>
            <a:schemeClr val="accent3">
              <a:lumMod val="5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C5DA5C8-EB94-43EE-8564-F45D6C6E9665}"/>
              </a:ext>
            </a:extLst>
          </p:cNvPr>
          <p:cNvSpPr/>
          <p:nvPr/>
        </p:nvSpPr>
        <p:spPr>
          <a:xfrm>
            <a:off x="6768230" y="5573055"/>
            <a:ext cx="3409094" cy="558911"/>
          </a:xfrm>
          <a:prstGeom prst="rect">
            <a:avLst/>
          </a:prstGeom>
          <a:solidFill>
            <a:schemeClr val="accent3">
              <a:lumMod val="5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3C4362A-91A8-42C0-9BBC-67F05C815A1D}"/>
              </a:ext>
            </a:extLst>
          </p:cNvPr>
          <p:cNvSpPr txBox="1"/>
          <p:nvPr/>
        </p:nvSpPr>
        <p:spPr>
          <a:xfrm>
            <a:off x="6746866" y="3549367"/>
            <a:ext cx="2228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applied voltage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27D1ACD-622F-4AE9-A5C8-55459F65929D}"/>
              </a:ext>
            </a:extLst>
          </p:cNvPr>
          <p:cNvCxnSpPr>
            <a:cxnSpLocks/>
          </p:cNvCxnSpPr>
          <p:nvPr/>
        </p:nvCxnSpPr>
        <p:spPr>
          <a:xfrm>
            <a:off x="6642244" y="2618474"/>
            <a:ext cx="0" cy="22656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Isosceles Triangle 103">
            <a:extLst>
              <a:ext uri="{FF2B5EF4-FFF2-40B4-BE49-F238E27FC236}">
                <a16:creationId xmlns:a16="http://schemas.microsoft.com/office/drawing/2014/main" id="{F54B228F-9175-4DCF-9373-1B43F90B1D93}"/>
              </a:ext>
            </a:extLst>
          </p:cNvPr>
          <p:cNvSpPr/>
          <p:nvPr/>
        </p:nvSpPr>
        <p:spPr>
          <a:xfrm rot="5400000">
            <a:off x="6691545" y="3681234"/>
            <a:ext cx="45719" cy="135094"/>
          </a:xfrm>
          <a:prstGeom prst="triangl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Callout: Right Arrow 105">
            <a:extLst>
              <a:ext uri="{FF2B5EF4-FFF2-40B4-BE49-F238E27FC236}">
                <a16:creationId xmlns:a16="http://schemas.microsoft.com/office/drawing/2014/main" id="{A1464847-7CD9-4789-8F73-CFE68E0B9D2E}"/>
              </a:ext>
            </a:extLst>
          </p:cNvPr>
          <p:cNvSpPr/>
          <p:nvPr/>
        </p:nvSpPr>
        <p:spPr>
          <a:xfrm>
            <a:off x="3541027" y="2506956"/>
            <a:ext cx="2651119" cy="832215"/>
          </a:xfrm>
          <a:prstGeom prst="rightArrowCallout">
            <a:avLst>
              <a:gd name="adj1" fmla="val 16023"/>
              <a:gd name="adj2" fmla="val 22583"/>
              <a:gd name="adj3" fmla="val 30198"/>
              <a:gd name="adj4" fmla="val 83181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Quantum Tunneling</a:t>
            </a:r>
          </a:p>
        </p:txBody>
      </p:sp>
    </p:spTree>
    <p:extLst>
      <p:ext uri="{BB962C8B-B14F-4D97-AF65-F5344CB8AC3E}">
        <p14:creationId xmlns:p14="http://schemas.microsoft.com/office/powerpoint/2010/main" val="75115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0139 L 0.31354 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7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33333E-6 L 0.32005 -0.0013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03" y="-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9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5B5E4"/>
                                      </p:to>
                                    </p:animClr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5B5E4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9" presetClass="emph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683C6"/>
                                      </p:to>
                                    </p:animClr>
                                    <p:animClr clrSpc="rgb" dir="cw">
                                      <p:cBhvr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683C6"/>
                                      </p:to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9" presetClass="emph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683C6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683C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9" presetClass="emph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683C6"/>
                                      </p:to>
                                    </p:animClr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683C6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9" presetClass="emph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1E6F6"/>
                                      </p:to>
                                    </p:animClr>
                                    <p:animClr clrSpc="rgb" dir="cw">
                                      <p:cBhvr>
                                        <p:cTn id="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1E6F6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9" presetClass="emph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5B5E4"/>
                                      </p:to>
                                    </p:animClr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5B5E4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9" presetClass="emph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1E6F6"/>
                                      </p:to>
                                    </p:animClr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1E6F6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9" presetClass="emph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683C6"/>
                                      </p:to>
                                    </p:animClr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683C6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9" presetClass="emph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1E6F6"/>
                                      </p:to>
                                    </p:animClr>
                                    <p:animClr clrSpc="rgb" dir="cw">
                                      <p:cBhvr>
                                        <p:cTn id="5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1E6F6"/>
                                      </p:to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9" presetClass="emph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1E6F6"/>
                                      </p:to>
                                    </p:animClr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1E6F6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9" presetClass="emph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683C6"/>
                                      </p:to>
                                    </p:animClr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683C6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9" presetClass="emph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683C6"/>
                                      </p:to>
                                    </p:animClr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683C6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9" presetClass="emph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683C6"/>
                                      </p:to>
                                    </p:animClr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683C6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9" presetClass="emph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683C6"/>
                                      </p:to>
                                    </p:animClr>
                                    <p:animClr clrSpc="rgb" dir="cw">
                                      <p:cBhvr>
                                        <p:cTn id="7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683C6"/>
                                      </p:to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9" presetClass="emph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683C6"/>
                                      </p:to>
                                    </p:animClr>
                                    <p:animClr clrSpc="rgb" dir="cw">
                                      <p:cBhvr>
                                        <p:cTn id="8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683C6"/>
                                      </p:to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9" presetClass="emp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683C6"/>
                                      </p:to>
                                    </p:animClr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683C6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9" presetClass="emph" presetSubtype="0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683C6"/>
                                      </p:to>
                                    </p:animClr>
                                    <p:animClr clrSpc="rgb" dir="cw">
                                      <p:cBhvr>
                                        <p:cTn id="9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683C6"/>
                                      </p:to>
                                    </p:animClr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9" presetClass="emph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683C6"/>
                                      </p:to>
                                    </p:animClr>
                                    <p:animClr clrSpc="rgb" dir="cw">
                                      <p:cBhvr>
                                        <p:cTn id="9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683C6"/>
                                      </p:to>
                                    </p:animClr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9" grpId="0" animBg="1"/>
      <p:bldP spid="70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Custom 9">
      <a:dk1>
        <a:srgbClr val="373545"/>
      </a:dk1>
      <a:lt1>
        <a:sysClr val="window" lastClr="FFFFFF"/>
      </a:lt1>
      <a:dk2>
        <a:srgbClr val="373545"/>
      </a:dk2>
      <a:lt2>
        <a:srgbClr val="CEDBE6"/>
      </a:lt2>
      <a:accent1>
        <a:srgbClr val="496F90"/>
      </a:accent1>
      <a:accent2>
        <a:srgbClr val="58B6C0"/>
      </a:accent2>
      <a:accent3>
        <a:srgbClr val="75BDA7"/>
      </a:accent3>
      <a:accent4>
        <a:srgbClr val="C7E4DB"/>
      </a:accent4>
      <a:accent5>
        <a:srgbClr val="CEDBE6"/>
      </a:accent5>
      <a:accent6>
        <a:srgbClr val="2683C6"/>
      </a:accent6>
      <a:hlink>
        <a:srgbClr val="6B9F25"/>
      </a:hlink>
      <a:folHlink>
        <a:srgbClr val="9F671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7</TotalTime>
  <Words>482</Words>
  <Application>Microsoft Office PowerPoint</Application>
  <PresentationFormat>Widescreen</PresentationFormat>
  <Paragraphs>118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Century Gothic</vt:lpstr>
      <vt:lpstr>Wingdings 2</vt:lpstr>
      <vt:lpstr>Quotable</vt:lpstr>
      <vt:lpstr>The Future of Semiconducting Materials</vt:lpstr>
      <vt:lpstr>Applications</vt:lpstr>
      <vt:lpstr>Structure</vt:lpstr>
      <vt:lpstr>Materials</vt:lpstr>
      <vt:lpstr>TMD Combinations</vt:lpstr>
      <vt:lpstr>Market Trends</vt:lpstr>
      <vt:lpstr>Claim</vt:lpstr>
      <vt:lpstr>Band Gap</vt:lpstr>
      <vt:lpstr>Short-Channel Effects </vt:lpstr>
      <vt:lpstr>Mechanical Exfoliation</vt:lpstr>
      <vt:lpstr>Molecular Beam Epitaxy</vt:lpstr>
      <vt:lpstr>Conclusions and Recommendations</vt:lpstr>
      <vt:lpstr>References</vt:lpstr>
      <vt:lpstr>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When will my title return from the war</dc:title>
  <dc:creator>Stan Kiska</dc:creator>
  <cp:lastModifiedBy>Stan Kiska</cp:lastModifiedBy>
  <cp:revision>420</cp:revision>
  <dcterms:created xsi:type="dcterms:W3CDTF">2019-04-17T03:30:06Z</dcterms:created>
  <dcterms:modified xsi:type="dcterms:W3CDTF">2020-12-13T20:56:48Z</dcterms:modified>
</cp:coreProperties>
</file>